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36" r:id="rId3"/>
    <p:sldId id="334" r:id="rId4"/>
    <p:sldId id="346" r:id="rId5"/>
    <p:sldId id="347" r:id="rId6"/>
    <p:sldId id="340" r:id="rId7"/>
    <p:sldId id="345" r:id="rId8"/>
    <p:sldId id="348" r:id="rId9"/>
    <p:sldId id="333" r:id="rId10"/>
    <p:sldId id="341" r:id="rId11"/>
    <p:sldId id="268" r:id="rId12"/>
    <p:sldId id="257" r:id="rId13"/>
    <p:sldId id="335" r:id="rId14"/>
    <p:sldId id="265" r:id="rId15"/>
    <p:sldId id="342" r:id="rId16"/>
    <p:sldId id="349" r:id="rId17"/>
    <p:sldId id="350" r:id="rId18"/>
    <p:sldId id="277" r:id="rId19"/>
    <p:sldId id="331" r:id="rId20"/>
    <p:sldId id="278" r:id="rId21"/>
    <p:sldId id="344" r:id="rId22"/>
    <p:sldId id="285" r:id="rId23"/>
    <p:sldId id="332" r:id="rId24"/>
    <p:sldId id="325" r:id="rId25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72833C-5202-E73A-1802-F49C762C432E}" name="Javier García Herrera" initials="JGH" userId="S::javier.garcia@ieeg.org.mx::5ad304a8-324c-4f80-a1db-0ceea0e727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974"/>
    <a:srgbClr val="E86DAC"/>
    <a:srgbClr val="660033"/>
    <a:srgbClr val="C24DB2"/>
    <a:srgbClr val="8F2157"/>
    <a:srgbClr val="A56DA1"/>
    <a:srgbClr val="E83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9035" autoAdjust="0"/>
  </p:normalViewPr>
  <p:slideViewPr>
    <p:cSldViewPr snapToGrid="0" snapToObjects="1">
      <p:cViewPr varScale="1">
        <p:scale>
          <a:sx n="71" d="100"/>
          <a:sy n="71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9D9FFA-E3A9-7243-9978-C9326503A8D1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4C33F-9118-204A-B870-904F4C3855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Asimismo, el artículo 41, Base V, Apartado B, inciso a), numeral 2 de la</a:t>
            </a:r>
          </a:p>
          <a:p>
            <a:r>
              <a:rPr lang="es-MX" dirty="0"/>
              <a:t>CPEUM, en relación con el diverso 32, párrafo 1, inciso a), fracción II de la</a:t>
            </a:r>
          </a:p>
          <a:p>
            <a:r>
              <a:rPr lang="es-MX" dirty="0"/>
              <a:t>LGIPE, señalan que, para los Procesos Electorales Federales y Locales,</a:t>
            </a:r>
          </a:p>
          <a:p>
            <a:r>
              <a:rPr lang="es-MX" dirty="0"/>
              <a:t>corresponde al INE definir la geografía electoral, que incluirá el diseño y</a:t>
            </a:r>
          </a:p>
          <a:p>
            <a:r>
              <a:rPr lang="es-MX" dirty="0"/>
              <a:t>determinación de los Distritos Electorales y su división en secciones</a:t>
            </a:r>
          </a:p>
          <a:p>
            <a:r>
              <a:rPr lang="es-MX" dirty="0"/>
              <a:t>electorales, así como la delimitación de las circunscripciones plurinominales y</a:t>
            </a:r>
          </a:p>
          <a:p>
            <a:r>
              <a:rPr lang="es-MX" dirty="0"/>
              <a:t>el establecimiento de cabeceras.</a:t>
            </a:r>
          </a:p>
          <a:p>
            <a:r>
              <a:rPr lang="es-MX" dirty="0"/>
              <a:t>De acuerdo con lo previsto en el artículo 53, párrafo primero de la CPEUM, la</a:t>
            </a:r>
          </a:p>
          <a:p>
            <a:r>
              <a:rPr lang="es-MX" dirty="0"/>
              <a:t>demarcación territorial de los 300 Distritos Electorales uninominales será la</a:t>
            </a:r>
          </a:p>
          <a:p>
            <a:r>
              <a:rPr lang="es-MX" dirty="0"/>
              <a:t>que resulte de dividir la población total del país entre los Distritos señalados.</a:t>
            </a:r>
          </a:p>
          <a:p>
            <a:r>
              <a:rPr lang="es-MX" dirty="0"/>
              <a:t>La distribución de los Distritos Electorales uninominales entre las entidades</a:t>
            </a:r>
          </a:p>
          <a:p>
            <a:r>
              <a:rPr lang="es-MX" dirty="0"/>
              <a:t>federativas se hará teniendo en cuenta el último censo general de población,</a:t>
            </a:r>
          </a:p>
          <a:p>
            <a:r>
              <a:rPr lang="es-MX" dirty="0"/>
              <a:t>sin que en ningún caso la representación de un estado pueda ser menor de</a:t>
            </a:r>
          </a:p>
          <a:p>
            <a:r>
              <a:rPr lang="es-MX" dirty="0"/>
              <a:t>dos diputadas(os) de mayoría.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4C33F-9118-204A-B870-904F4C38555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38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Atarjea 41%</a:t>
            </a:r>
          </a:p>
          <a:p>
            <a:pPr algn="ctr"/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Tierra Blanca 70%</a:t>
            </a:r>
          </a:p>
          <a:p>
            <a:pPr algn="ctr"/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Victoria 43%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4C33F-9118-204A-B870-904F4C385558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0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516C6-6E8F-CE4E-8851-B7F9955F6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AF2558-5432-1644-8441-C9ADFD0C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D3720-132D-5B46-98EC-D22F60D4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5CCB3B-40C2-BD48-AC79-84D0F3B7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7C1F4C-D610-7340-91DC-74B96A56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82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6CD47-7AA7-8B4B-884E-66999436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1183B7-8341-0146-95C0-3C29ABBE7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C97E47-E625-2649-BF4A-A6F336CE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C34FE-AD0F-9F47-BE69-F6946CC8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CA0502-991E-8540-84AE-852BDA1A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D1F63A-D327-3B4C-B309-38907AD2D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AA6479-7884-7440-8318-919707ED8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5573C-B767-484E-854B-D441966E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A3DB3-5234-F742-96E1-AE00EE84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93E84A-3F0D-1240-8B40-2CD9EBBE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11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BCBFF-A04D-5945-B43B-9BE68DAB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17B53-9F55-FB41-9101-7ACBFDBC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9B7D2F-1363-1A4A-A8CC-AF1A9CE4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F22231-3D1B-6B46-8DA7-300003F0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4A496-DC00-354E-A744-6124837E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1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AAD1-7239-6244-BCDD-4F2F1C6D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4BB576-23D2-D349-BB79-A3FB1F593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B9919-4B59-B54D-A5F7-2B3403D1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C7FD3-6B08-9D44-89BC-1DA21547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B594D-27BA-8244-8A84-4CE7B814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49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336D-A3F5-DB43-BE4E-A63E7300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7B6F9-F0FC-B34C-90A1-CD28D2C2E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B5153-77FB-CF42-870B-EEA4866F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A1A2B6-AA6F-F74D-8758-9E28DAF4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4CEBAA-2B92-144E-8AA9-3C91DFEE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97DABC-9257-424C-B32D-ABA1473E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BB49-F6F0-5F49-A965-76DC9B4A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9C58C-2A6C-804F-914A-E1F19A68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4B2A11-B207-9543-85E5-CB56F3BE2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3B5899-59F7-F44B-8B0E-6C8C41610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FD2104-724F-3D49-8980-4408A5577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B8CA43-9885-2944-8775-BBA2A60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0F417A-21B5-C94E-9D5D-9BFF3174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48DE4F-98A4-D24A-A1A6-D06B1237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6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3FC73-CBE0-344C-8DA4-E56AF0B4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DB54BC-F9FC-E44D-8E30-2B97D1EE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55150A-8A18-434D-B116-FD732C23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5DD9D5-DBDB-104E-A362-25FE0996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9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A37936-9912-794E-8CA1-92C2113C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0089C9-02FA-A542-BBE7-C0AB2428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2AD32A-B5DE-B84B-9FB0-A2BBB06D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1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4FD5D-56C3-2F47-B910-D4795188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6DF51E-BAA0-E54B-B42F-F729F503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3C06B4-BBF7-414A-B337-7A7D2D381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7EC0A-6DE2-6D46-A464-A439ED4C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16FA18-01D9-3145-B945-10EC884B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E6DE38-407F-4142-92B5-555AD253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4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BAC4B-1309-5E40-A98A-27563B51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255811-8A9C-F347-972F-0EB2F9D4A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70AFA-A849-9F47-B009-6A781C95D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C217A-6F92-0B40-9B64-6691FF72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A9D6E-AA28-7547-B27A-CDEA79D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F0950A-6FFA-E240-94C4-656632CD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30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4CD36E-62C3-B942-866F-42682914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78C59B-8F3A-7F40-B799-060BC9789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97717-D559-FE40-BA72-A357DDCBF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B12F-0DD6-9042-8090-DECBBE91C69E}" type="datetimeFigureOut">
              <a:rPr lang="es-MX" smtClean="0"/>
              <a:t>14/08/2023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0A853E-F6F4-8643-89D8-06F04D6D6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111C2-7C8B-D24E-8A1E-1166486D4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2AB4-E764-094D-859E-D93F56900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59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EA6C9B6-EF0A-5B46-A65F-CF52B12451A4}"/>
              </a:ext>
            </a:extLst>
          </p:cNvPr>
          <p:cNvSpPr txBox="1"/>
          <p:nvPr/>
        </p:nvSpPr>
        <p:spPr>
          <a:xfrm>
            <a:off x="901109" y="4937242"/>
            <a:ext cx="875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Organización Electoral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502C775B-C34A-EA4D-1843-E7AC513F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25" y="2347299"/>
            <a:ext cx="6659854" cy="21358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D4BD46C-141E-811F-793F-BBA64252204F}"/>
              </a:ext>
            </a:extLst>
          </p:cNvPr>
          <p:cNvSpPr txBox="1"/>
          <p:nvPr/>
        </p:nvSpPr>
        <p:spPr>
          <a:xfrm>
            <a:off x="901109" y="53920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Dirección de Organización Electoral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742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8595BF-CAA3-98A3-4550-C51FBB9743AA}"/>
              </a:ext>
            </a:extLst>
          </p:cNvPr>
          <p:cNvSpPr txBox="1">
            <a:spLocks/>
          </p:cNvSpPr>
          <p:nvPr/>
        </p:nvSpPr>
        <p:spPr>
          <a:xfrm>
            <a:off x="381000" y="18255"/>
            <a:ext cx="11404600" cy="1325563"/>
          </a:xfrm>
          <a:prstGeom prst="rect">
            <a:avLst/>
          </a:prstGeom>
          <a:solidFill>
            <a:srgbClr val="E86DAC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solidFill>
                  <a:schemeClr val="bg1">
                    <a:lumMod val="95000"/>
                  </a:schemeClr>
                </a:solidFill>
              </a:rPr>
              <a:t>Marco Jurídico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411B3-F7E7-396F-3A72-8A71474A9A5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dirty="0"/>
              <a:t>Constitución Política de los Estados Unidos Mexicanos: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/>
              <a:t>Artículo 41, Base V, Apartado B, inciso a), numeral 2 y 53, párrafo primero.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dirty="0"/>
          </a:p>
          <a:p>
            <a:pPr algn="l"/>
            <a:r>
              <a:rPr lang="es-MX" b="1" dirty="0"/>
              <a:t>Ley General de Instituciones y Procedimientos Electorales: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/>
              <a:t>Artículo 32, párrafo 2, inciso b) y 214, numeral 1.</a:t>
            </a:r>
          </a:p>
          <a:p>
            <a:pPr algn="l"/>
            <a:endParaRPr lang="es-MX" b="1" dirty="0"/>
          </a:p>
          <a:p>
            <a:pPr algn="l"/>
            <a:r>
              <a:rPr lang="es-MX" b="1" dirty="0"/>
              <a:t>Constitución Política del Estado de Guanajuato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dirty="0"/>
              <a:t>Artículos 42 y 43.</a:t>
            </a:r>
          </a:p>
        </p:txBody>
      </p:sp>
    </p:spTree>
    <p:extLst>
      <p:ext uri="{BB962C8B-B14F-4D97-AF65-F5344CB8AC3E}">
        <p14:creationId xmlns:p14="http://schemas.microsoft.com/office/powerpoint/2010/main" val="285141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F31804-014E-6542-84BC-C04BC30F9918}"/>
              </a:ext>
            </a:extLst>
          </p:cNvPr>
          <p:cNvSpPr txBox="1"/>
          <p:nvPr/>
        </p:nvSpPr>
        <p:spPr>
          <a:xfrm>
            <a:off x="2070975" y="3105834"/>
            <a:ext cx="805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Criterios y Reglas Operativas para la</a:t>
            </a: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Distritación Nacional 2021-2023</a:t>
            </a:r>
          </a:p>
        </p:txBody>
      </p:sp>
    </p:spTree>
    <p:extLst>
      <p:ext uri="{BB962C8B-B14F-4D97-AF65-F5344CB8AC3E}">
        <p14:creationId xmlns:p14="http://schemas.microsoft.com/office/powerpoint/2010/main" val="422609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80D1240-6C13-A1DE-9FCE-6F1D3F3D5DFE}"/>
              </a:ext>
            </a:extLst>
          </p:cNvPr>
          <p:cNvSpPr txBox="1"/>
          <p:nvPr/>
        </p:nvSpPr>
        <p:spPr>
          <a:xfrm>
            <a:off x="109644" y="6378952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19B26F-A619-77FA-3AB8-17A7B7FAEDA1}"/>
              </a:ext>
            </a:extLst>
          </p:cNvPr>
          <p:cNvSpPr txBox="1">
            <a:spLocks/>
          </p:cNvSpPr>
          <p:nvPr/>
        </p:nvSpPr>
        <p:spPr>
          <a:xfrm>
            <a:off x="342900" y="18255"/>
            <a:ext cx="11531600" cy="921545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Criterios y Reglas Operativas para la Distritación Nacional 2021-2023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CB5BA-E090-8AA2-A7E1-C503942FA5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>
              <a:solidFill>
                <a:prstClr val="black"/>
              </a:solidFill>
              <a:latin typeface="ArialMT"/>
            </a:endParaRPr>
          </a:p>
          <a:p>
            <a:pPr algn="just">
              <a:defRPr/>
            </a:pPr>
            <a:r>
              <a:rPr lang="es-MX" dirty="0">
                <a:solidFill>
                  <a:prstClr val="black"/>
                </a:solidFill>
                <a:latin typeface="ArialMT"/>
              </a:rPr>
              <a:t>Los Criterios y Reglas Operativas aportan elementos técnicos y constituyeron una herramienta fundamental en los trabajos de la Distritación Nacional 2021-2023.</a:t>
            </a:r>
          </a:p>
          <a:p>
            <a:pPr algn="just"/>
            <a:r>
              <a:rPr lang="es-MX" dirty="0">
                <a:latin typeface="ArialMT"/>
              </a:rPr>
              <a:t>Para su definición, se tomaron en consideración diversos factores como la población, los grupos indígenas y afromexicanos, las condiciones geográficas y los tiempos de traslado prevalecientes a nivel nacional. </a:t>
            </a:r>
          </a:p>
          <a:p>
            <a:pPr algn="just"/>
            <a:r>
              <a:rPr lang="es-MX" dirty="0">
                <a:latin typeface="ArialMT"/>
              </a:rPr>
              <a:t>En ese sentido, los criterios para la distribución de la demarcación territorial de los Distritos Electorales federales y locales uninominales, fueron los siguientes:</a:t>
            </a:r>
          </a:p>
          <a:p>
            <a:pPr algn="just"/>
            <a:endParaRPr lang="es-MX" b="1" dirty="0">
              <a:solidFill>
                <a:srgbClr val="ED897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177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E64961E-CF13-6C3A-8079-A245BF9A79AC}"/>
              </a:ext>
            </a:extLst>
          </p:cNvPr>
          <p:cNvGrpSpPr/>
          <p:nvPr/>
        </p:nvGrpSpPr>
        <p:grpSpPr>
          <a:xfrm>
            <a:off x="854748" y="1113788"/>
            <a:ext cx="10482503" cy="4868103"/>
            <a:chOff x="1224125" y="1660865"/>
            <a:chExt cx="10482503" cy="4380894"/>
          </a:xfrm>
        </p:grpSpPr>
        <p:grpSp>
          <p:nvGrpSpPr>
            <p:cNvPr id="5" name="Group 88">
              <a:extLst>
                <a:ext uri="{FF2B5EF4-FFF2-40B4-BE49-F238E27FC236}">
                  <a16:creationId xmlns:a16="http://schemas.microsoft.com/office/drawing/2014/main" id="{2470FCB3-192E-DA77-1093-C47E6A685EB2}"/>
                </a:ext>
              </a:extLst>
            </p:cNvPr>
            <p:cNvGrpSpPr/>
            <p:nvPr/>
          </p:nvGrpSpPr>
          <p:grpSpPr>
            <a:xfrm>
              <a:off x="1551814" y="2198623"/>
              <a:ext cx="359229" cy="1087305"/>
              <a:chOff x="566057" y="1066800"/>
              <a:chExt cx="359229" cy="1970314"/>
            </a:xfrm>
          </p:grpSpPr>
          <p:sp>
            <p:nvSpPr>
              <p:cNvPr id="103" name="Freeform: Shape 84">
                <a:extLst>
                  <a:ext uri="{FF2B5EF4-FFF2-40B4-BE49-F238E27FC236}">
                    <a16:creationId xmlns:a16="http://schemas.microsoft.com/office/drawing/2014/main" id="{766DEE6D-0EF2-A8C5-06B2-88A52F33A565}"/>
                  </a:ext>
                </a:extLst>
              </p:cNvPr>
              <p:cNvSpPr/>
              <p:nvPr/>
            </p:nvSpPr>
            <p:spPr>
              <a:xfrm>
                <a:off x="566057" y="1066800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4" name="Rectangle 85">
                <a:extLst>
                  <a:ext uri="{FF2B5EF4-FFF2-40B4-BE49-F238E27FC236}">
                    <a16:creationId xmlns:a16="http://schemas.microsoft.com/office/drawing/2014/main" id="{4FE8A4D8-A6AF-5177-3012-B9578CC27E43}"/>
                  </a:ext>
                </a:extLst>
              </p:cNvPr>
              <p:cNvSpPr/>
              <p:nvPr/>
            </p:nvSpPr>
            <p:spPr>
              <a:xfrm>
                <a:off x="566057" y="1164771"/>
                <a:ext cx="87086" cy="620486"/>
              </a:xfrm>
              <a:prstGeom prst="rect">
                <a:avLst/>
              </a:prstGeom>
              <a:solidFill>
                <a:srgbClr val="DC2A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5" name="Group 89">
              <a:extLst>
                <a:ext uri="{FF2B5EF4-FFF2-40B4-BE49-F238E27FC236}">
                  <a16:creationId xmlns:a16="http://schemas.microsoft.com/office/drawing/2014/main" id="{38E1B933-6BC7-CC53-D4B1-01FA78AC9477}"/>
                </a:ext>
              </a:extLst>
            </p:cNvPr>
            <p:cNvGrpSpPr/>
            <p:nvPr/>
          </p:nvGrpSpPr>
          <p:grpSpPr>
            <a:xfrm>
              <a:off x="3829482" y="1938206"/>
              <a:ext cx="359229" cy="2414714"/>
              <a:chOff x="566057" y="1066800"/>
              <a:chExt cx="359229" cy="1970314"/>
            </a:xfrm>
          </p:grpSpPr>
          <p:sp>
            <p:nvSpPr>
              <p:cNvPr id="101" name="Freeform: Shape 90">
                <a:extLst>
                  <a:ext uri="{FF2B5EF4-FFF2-40B4-BE49-F238E27FC236}">
                    <a16:creationId xmlns:a16="http://schemas.microsoft.com/office/drawing/2014/main" id="{2FD84794-796F-099D-F911-FD17320FA688}"/>
                  </a:ext>
                </a:extLst>
              </p:cNvPr>
              <p:cNvSpPr/>
              <p:nvPr/>
            </p:nvSpPr>
            <p:spPr>
              <a:xfrm>
                <a:off x="566057" y="1066800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" name="Rectangle 91">
                <a:extLst>
                  <a:ext uri="{FF2B5EF4-FFF2-40B4-BE49-F238E27FC236}">
                    <a16:creationId xmlns:a16="http://schemas.microsoft.com/office/drawing/2014/main" id="{364C4D5C-DA8E-0359-4C46-DB69FD869599}"/>
                  </a:ext>
                </a:extLst>
              </p:cNvPr>
              <p:cNvSpPr/>
              <p:nvPr/>
            </p:nvSpPr>
            <p:spPr>
              <a:xfrm>
                <a:off x="566057" y="1164771"/>
                <a:ext cx="87086" cy="6204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7" name="Group 94">
              <a:extLst>
                <a:ext uri="{FF2B5EF4-FFF2-40B4-BE49-F238E27FC236}">
                  <a16:creationId xmlns:a16="http://schemas.microsoft.com/office/drawing/2014/main" id="{974CBAD3-45DA-BE3F-EE11-CE0892FAE58D}"/>
                </a:ext>
              </a:extLst>
            </p:cNvPr>
            <p:cNvGrpSpPr/>
            <p:nvPr/>
          </p:nvGrpSpPr>
          <p:grpSpPr>
            <a:xfrm>
              <a:off x="6067194" y="2595098"/>
              <a:ext cx="359229" cy="1325563"/>
              <a:chOff x="566057" y="1066800"/>
              <a:chExt cx="359229" cy="1970314"/>
            </a:xfrm>
          </p:grpSpPr>
          <p:sp>
            <p:nvSpPr>
              <p:cNvPr id="99" name="Freeform: Shape 95">
                <a:extLst>
                  <a:ext uri="{FF2B5EF4-FFF2-40B4-BE49-F238E27FC236}">
                    <a16:creationId xmlns:a16="http://schemas.microsoft.com/office/drawing/2014/main" id="{8E18E25C-B0C6-63CE-BE99-16E5372BF731}"/>
                  </a:ext>
                </a:extLst>
              </p:cNvPr>
              <p:cNvSpPr/>
              <p:nvPr/>
            </p:nvSpPr>
            <p:spPr>
              <a:xfrm>
                <a:off x="566057" y="1066800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0" name="Rectangle 96">
                <a:extLst>
                  <a:ext uri="{FF2B5EF4-FFF2-40B4-BE49-F238E27FC236}">
                    <a16:creationId xmlns:a16="http://schemas.microsoft.com/office/drawing/2014/main" id="{DB6B649A-CC84-8759-690C-282021B6D3A6}"/>
                  </a:ext>
                </a:extLst>
              </p:cNvPr>
              <p:cNvSpPr/>
              <p:nvPr/>
            </p:nvSpPr>
            <p:spPr>
              <a:xfrm>
                <a:off x="566057" y="1164771"/>
                <a:ext cx="87086" cy="6204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8" name="Group 99">
              <a:extLst>
                <a:ext uri="{FF2B5EF4-FFF2-40B4-BE49-F238E27FC236}">
                  <a16:creationId xmlns:a16="http://schemas.microsoft.com/office/drawing/2014/main" id="{A2E1ECDD-DB2B-4EC5-C482-D45975CE3533}"/>
                </a:ext>
              </a:extLst>
            </p:cNvPr>
            <p:cNvGrpSpPr/>
            <p:nvPr/>
          </p:nvGrpSpPr>
          <p:grpSpPr>
            <a:xfrm>
              <a:off x="8273246" y="2198624"/>
              <a:ext cx="359229" cy="2215534"/>
              <a:chOff x="566057" y="1066800"/>
              <a:chExt cx="359229" cy="1970314"/>
            </a:xfrm>
          </p:grpSpPr>
          <p:sp>
            <p:nvSpPr>
              <p:cNvPr id="97" name="Freeform: Shape 100">
                <a:extLst>
                  <a:ext uri="{FF2B5EF4-FFF2-40B4-BE49-F238E27FC236}">
                    <a16:creationId xmlns:a16="http://schemas.microsoft.com/office/drawing/2014/main" id="{55A89026-A8AB-4C80-EBDB-6F6ED6DCF9BC}"/>
                  </a:ext>
                </a:extLst>
              </p:cNvPr>
              <p:cNvSpPr/>
              <p:nvPr/>
            </p:nvSpPr>
            <p:spPr>
              <a:xfrm>
                <a:off x="566057" y="1066800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Rectangle 101">
                <a:extLst>
                  <a:ext uri="{FF2B5EF4-FFF2-40B4-BE49-F238E27FC236}">
                    <a16:creationId xmlns:a16="http://schemas.microsoft.com/office/drawing/2014/main" id="{56351FC9-2BCB-F703-10AE-868E053B0E35}"/>
                  </a:ext>
                </a:extLst>
              </p:cNvPr>
              <p:cNvSpPr/>
              <p:nvPr/>
            </p:nvSpPr>
            <p:spPr>
              <a:xfrm>
                <a:off x="566057" y="1164771"/>
                <a:ext cx="87086" cy="62048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9" name="Group 134">
              <a:extLst>
                <a:ext uri="{FF2B5EF4-FFF2-40B4-BE49-F238E27FC236}">
                  <a16:creationId xmlns:a16="http://schemas.microsoft.com/office/drawing/2014/main" id="{901D2BA0-1847-B239-54D5-F1A3619AAAEE}"/>
                </a:ext>
              </a:extLst>
            </p:cNvPr>
            <p:cNvGrpSpPr/>
            <p:nvPr/>
          </p:nvGrpSpPr>
          <p:grpSpPr>
            <a:xfrm>
              <a:off x="2766396" y="3080449"/>
              <a:ext cx="359229" cy="2479425"/>
              <a:chOff x="1811410" y="3865423"/>
              <a:chExt cx="359229" cy="1970314"/>
            </a:xfrm>
          </p:grpSpPr>
          <p:sp>
            <p:nvSpPr>
              <p:cNvPr id="95" name="Freeform: Shape 110">
                <a:extLst>
                  <a:ext uri="{FF2B5EF4-FFF2-40B4-BE49-F238E27FC236}">
                    <a16:creationId xmlns:a16="http://schemas.microsoft.com/office/drawing/2014/main" id="{47BC10AA-C41C-89C2-AC73-E0B9954EBA1A}"/>
                  </a:ext>
                </a:extLst>
              </p:cNvPr>
              <p:cNvSpPr/>
              <p:nvPr/>
            </p:nvSpPr>
            <p:spPr>
              <a:xfrm flipV="1">
                <a:off x="1811410" y="3865423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6" name="Rectangle 111">
                <a:extLst>
                  <a:ext uri="{FF2B5EF4-FFF2-40B4-BE49-F238E27FC236}">
                    <a16:creationId xmlns:a16="http://schemas.microsoft.com/office/drawing/2014/main" id="{59E6D0A7-600B-AEF0-4168-F3C89D0C8345}"/>
                  </a:ext>
                </a:extLst>
              </p:cNvPr>
              <p:cNvSpPr/>
              <p:nvPr/>
            </p:nvSpPr>
            <p:spPr>
              <a:xfrm flipV="1">
                <a:off x="1811410" y="5073329"/>
                <a:ext cx="87086" cy="6204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0" name="Group 135">
              <a:extLst>
                <a:ext uri="{FF2B5EF4-FFF2-40B4-BE49-F238E27FC236}">
                  <a16:creationId xmlns:a16="http://schemas.microsoft.com/office/drawing/2014/main" id="{A5D5C8C7-AA3C-2BF6-1958-389E0EF0BA60}"/>
                </a:ext>
              </a:extLst>
            </p:cNvPr>
            <p:cNvGrpSpPr/>
            <p:nvPr/>
          </p:nvGrpSpPr>
          <p:grpSpPr>
            <a:xfrm>
              <a:off x="5054857" y="4071445"/>
              <a:ext cx="359229" cy="1970314"/>
              <a:chOff x="4069100" y="3821473"/>
              <a:chExt cx="359229" cy="1970314"/>
            </a:xfrm>
          </p:grpSpPr>
          <p:sp>
            <p:nvSpPr>
              <p:cNvPr id="93" name="Freeform: Shape 115">
                <a:extLst>
                  <a:ext uri="{FF2B5EF4-FFF2-40B4-BE49-F238E27FC236}">
                    <a16:creationId xmlns:a16="http://schemas.microsoft.com/office/drawing/2014/main" id="{5CB8B196-1FB3-A7DD-65DB-6ABADEB1B5DD}"/>
                  </a:ext>
                </a:extLst>
              </p:cNvPr>
              <p:cNvSpPr/>
              <p:nvPr/>
            </p:nvSpPr>
            <p:spPr>
              <a:xfrm flipV="1">
                <a:off x="4069100" y="3821473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Rectangle 116">
                <a:extLst>
                  <a:ext uri="{FF2B5EF4-FFF2-40B4-BE49-F238E27FC236}">
                    <a16:creationId xmlns:a16="http://schemas.microsoft.com/office/drawing/2014/main" id="{392216C3-4066-8526-45BB-29C5B163E5E6}"/>
                  </a:ext>
                </a:extLst>
              </p:cNvPr>
              <p:cNvSpPr/>
              <p:nvPr/>
            </p:nvSpPr>
            <p:spPr>
              <a:xfrm flipV="1">
                <a:off x="4069100" y="5073330"/>
                <a:ext cx="87086" cy="620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1" name="Group 136">
              <a:extLst>
                <a:ext uri="{FF2B5EF4-FFF2-40B4-BE49-F238E27FC236}">
                  <a16:creationId xmlns:a16="http://schemas.microsoft.com/office/drawing/2014/main" id="{153D8E25-B262-78EF-22FE-38B32F5EA5B5}"/>
                </a:ext>
              </a:extLst>
            </p:cNvPr>
            <p:cNvGrpSpPr/>
            <p:nvPr/>
          </p:nvGrpSpPr>
          <p:grpSpPr>
            <a:xfrm>
              <a:off x="7332399" y="3036748"/>
              <a:ext cx="359229" cy="2585754"/>
              <a:chOff x="6326790" y="3911337"/>
              <a:chExt cx="359229" cy="1970314"/>
            </a:xfrm>
          </p:grpSpPr>
          <p:sp>
            <p:nvSpPr>
              <p:cNvPr id="91" name="Freeform: Shape 120">
                <a:extLst>
                  <a:ext uri="{FF2B5EF4-FFF2-40B4-BE49-F238E27FC236}">
                    <a16:creationId xmlns:a16="http://schemas.microsoft.com/office/drawing/2014/main" id="{81491B51-DFEA-E23F-9C16-3E26D556D5E4}"/>
                  </a:ext>
                </a:extLst>
              </p:cNvPr>
              <p:cNvSpPr/>
              <p:nvPr/>
            </p:nvSpPr>
            <p:spPr>
              <a:xfrm flipV="1">
                <a:off x="6326790" y="3911337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Rectangle 121">
                <a:extLst>
                  <a:ext uri="{FF2B5EF4-FFF2-40B4-BE49-F238E27FC236}">
                    <a16:creationId xmlns:a16="http://schemas.microsoft.com/office/drawing/2014/main" id="{6A40B883-8950-2C6D-876D-F8B3F98B2921}"/>
                  </a:ext>
                </a:extLst>
              </p:cNvPr>
              <p:cNvSpPr/>
              <p:nvPr/>
            </p:nvSpPr>
            <p:spPr>
              <a:xfrm flipV="1">
                <a:off x="6326790" y="5073330"/>
                <a:ext cx="87086" cy="620486"/>
              </a:xfrm>
              <a:prstGeom prst="rect">
                <a:avLst/>
              </a:prstGeom>
              <a:solidFill>
                <a:srgbClr val="512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2" name="Group 137">
              <a:extLst>
                <a:ext uri="{FF2B5EF4-FFF2-40B4-BE49-F238E27FC236}">
                  <a16:creationId xmlns:a16="http://schemas.microsoft.com/office/drawing/2014/main" id="{951A2893-B919-6502-7235-54A3BA38044F}"/>
                </a:ext>
              </a:extLst>
            </p:cNvPr>
            <p:cNvGrpSpPr/>
            <p:nvPr/>
          </p:nvGrpSpPr>
          <p:grpSpPr>
            <a:xfrm>
              <a:off x="9570237" y="4071445"/>
              <a:ext cx="359229" cy="1433123"/>
              <a:chOff x="8584480" y="3821473"/>
              <a:chExt cx="359229" cy="1970314"/>
            </a:xfrm>
          </p:grpSpPr>
          <p:sp>
            <p:nvSpPr>
              <p:cNvPr id="89" name="Freeform: Shape 125">
                <a:extLst>
                  <a:ext uri="{FF2B5EF4-FFF2-40B4-BE49-F238E27FC236}">
                    <a16:creationId xmlns:a16="http://schemas.microsoft.com/office/drawing/2014/main" id="{78C3D2F5-0B60-C71D-1F7E-A2B506E4FF8D}"/>
                  </a:ext>
                </a:extLst>
              </p:cNvPr>
              <p:cNvSpPr/>
              <p:nvPr/>
            </p:nvSpPr>
            <p:spPr>
              <a:xfrm flipV="1">
                <a:off x="8584480" y="3821473"/>
                <a:ext cx="359229" cy="1970314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Rectangle 126">
                <a:extLst>
                  <a:ext uri="{FF2B5EF4-FFF2-40B4-BE49-F238E27FC236}">
                    <a16:creationId xmlns:a16="http://schemas.microsoft.com/office/drawing/2014/main" id="{B208CA25-D8FF-8453-5493-754E22CF9577}"/>
                  </a:ext>
                </a:extLst>
              </p:cNvPr>
              <p:cNvSpPr/>
              <p:nvPr/>
            </p:nvSpPr>
            <p:spPr>
              <a:xfrm flipV="1">
                <a:off x="8584480" y="5073330"/>
                <a:ext cx="87086" cy="620486"/>
              </a:xfrm>
              <a:prstGeom prst="rect">
                <a:avLst/>
              </a:prstGeom>
              <a:solidFill>
                <a:srgbClr val="651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B9F605E2-E64C-EFAF-3918-1F4C40DAC066}"/>
                </a:ext>
              </a:extLst>
            </p:cNvPr>
            <p:cNvGrpSpPr/>
            <p:nvPr/>
          </p:nvGrpSpPr>
          <p:grpSpPr>
            <a:xfrm>
              <a:off x="1415107" y="3213941"/>
              <a:ext cx="9357263" cy="915031"/>
              <a:chOff x="429350" y="3181688"/>
              <a:chExt cx="9357263" cy="915031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0" name="Arrow: Pentagon 39">
                <a:extLst>
                  <a:ext uri="{FF2B5EF4-FFF2-40B4-BE49-F238E27FC236}">
                    <a16:creationId xmlns:a16="http://schemas.microsoft.com/office/drawing/2014/main" id="{F9A6BA4E-C472-CBEB-43FC-A942EDD0AC5A}"/>
                  </a:ext>
                </a:extLst>
              </p:cNvPr>
              <p:cNvSpPr/>
              <p:nvPr/>
            </p:nvSpPr>
            <p:spPr>
              <a:xfrm>
                <a:off x="8238613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Arrow: Pentagon 38">
                <a:extLst>
                  <a:ext uri="{FF2B5EF4-FFF2-40B4-BE49-F238E27FC236}">
                    <a16:creationId xmlns:a16="http://schemas.microsoft.com/office/drawing/2014/main" id="{295E679E-B582-11F2-B3FD-9B8863116C11}"/>
                  </a:ext>
                </a:extLst>
              </p:cNvPr>
              <p:cNvSpPr/>
              <p:nvPr/>
            </p:nvSpPr>
            <p:spPr>
              <a:xfrm>
                <a:off x="7123004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2" name="Arrow: Pentagon 37">
                <a:extLst>
                  <a:ext uri="{FF2B5EF4-FFF2-40B4-BE49-F238E27FC236}">
                    <a16:creationId xmlns:a16="http://schemas.microsoft.com/office/drawing/2014/main" id="{CABB62BF-799E-CF71-EAC1-DC98B8F6A443}"/>
                  </a:ext>
                </a:extLst>
              </p:cNvPr>
              <p:cNvSpPr/>
              <p:nvPr/>
            </p:nvSpPr>
            <p:spPr>
              <a:xfrm>
                <a:off x="6007395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Arrow: Pentagon 36">
                <a:extLst>
                  <a:ext uri="{FF2B5EF4-FFF2-40B4-BE49-F238E27FC236}">
                    <a16:creationId xmlns:a16="http://schemas.microsoft.com/office/drawing/2014/main" id="{D72A6B7E-F09D-61F1-7364-E9F0EE715865}"/>
                  </a:ext>
                </a:extLst>
              </p:cNvPr>
              <p:cNvSpPr/>
              <p:nvPr/>
            </p:nvSpPr>
            <p:spPr>
              <a:xfrm>
                <a:off x="4891786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4" name="Arrow: Pentagon 35">
                <a:extLst>
                  <a:ext uri="{FF2B5EF4-FFF2-40B4-BE49-F238E27FC236}">
                    <a16:creationId xmlns:a16="http://schemas.microsoft.com/office/drawing/2014/main" id="{C6A11103-10D5-84EF-91BB-044E8D16C351}"/>
                  </a:ext>
                </a:extLst>
              </p:cNvPr>
              <p:cNvSpPr/>
              <p:nvPr/>
            </p:nvSpPr>
            <p:spPr>
              <a:xfrm>
                <a:off x="3776177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Arrow: Pentagon 34">
                <a:extLst>
                  <a:ext uri="{FF2B5EF4-FFF2-40B4-BE49-F238E27FC236}">
                    <a16:creationId xmlns:a16="http://schemas.microsoft.com/office/drawing/2014/main" id="{F0DF5C7C-2055-AC2D-318B-8BA8AC7A9574}"/>
                  </a:ext>
                </a:extLst>
              </p:cNvPr>
              <p:cNvSpPr/>
              <p:nvPr/>
            </p:nvSpPr>
            <p:spPr>
              <a:xfrm>
                <a:off x="2660568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Arrow: Pentagon 33">
                <a:extLst>
                  <a:ext uri="{FF2B5EF4-FFF2-40B4-BE49-F238E27FC236}">
                    <a16:creationId xmlns:a16="http://schemas.microsoft.com/office/drawing/2014/main" id="{E928A39F-071E-79EC-A254-A8888F89C869}"/>
                  </a:ext>
                </a:extLst>
              </p:cNvPr>
              <p:cNvSpPr/>
              <p:nvPr/>
            </p:nvSpPr>
            <p:spPr>
              <a:xfrm>
                <a:off x="1531785" y="3181688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Arrow: Pentagon 32">
                <a:extLst>
                  <a:ext uri="{FF2B5EF4-FFF2-40B4-BE49-F238E27FC236}">
                    <a16:creationId xmlns:a16="http://schemas.microsoft.com/office/drawing/2014/main" id="{C126F9F7-84DE-38D4-4C67-2306B0A6D92D}"/>
                  </a:ext>
                </a:extLst>
              </p:cNvPr>
              <p:cNvSpPr/>
              <p:nvPr/>
            </p:nvSpPr>
            <p:spPr>
              <a:xfrm>
                <a:off x="429350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8" name="Freeform: Shape 46">
                <a:extLst>
                  <a:ext uri="{FF2B5EF4-FFF2-40B4-BE49-F238E27FC236}">
                    <a16:creationId xmlns:a16="http://schemas.microsoft.com/office/drawing/2014/main" id="{21CCA07B-434C-B91A-BA1D-9EDF4FA93250}"/>
                  </a:ext>
                </a:extLst>
              </p:cNvPr>
              <p:cNvSpPr/>
              <p:nvPr/>
            </p:nvSpPr>
            <p:spPr>
              <a:xfrm>
                <a:off x="429350" y="3646719"/>
                <a:ext cx="9330787" cy="450000"/>
              </a:xfrm>
              <a:custGeom>
                <a:avLst/>
                <a:gdLst>
                  <a:gd name="connsiteX0" fmla="*/ 0 w 11588478"/>
                  <a:gd name="connsiteY0" fmla="*/ 0 h 450000"/>
                  <a:gd name="connsiteX1" fmla="*/ 11588478 w 11588478"/>
                  <a:gd name="connsiteY1" fmla="*/ 0 h 450000"/>
                  <a:gd name="connsiteX2" fmla="*/ 11138478 w 11588478"/>
                  <a:gd name="connsiteY2" fmla="*/ 450000 h 450000"/>
                  <a:gd name="connsiteX3" fmla="*/ 0 w 11588478"/>
                  <a:gd name="connsiteY3" fmla="*/ 450000 h 45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8478" h="450000">
                    <a:moveTo>
                      <a:pt x="0" y="0"/>
                    </a:moveTo>
                    <a:lnTo>
                      <a:pt x="11588478" y="0"/>
                    </a:lnTo>
                    <a:lnTo>
                      <a:pt x="11138478" y="450000"/>
                    </a:lnTo>
                    <a:lnTo>
                      <a:pt x="0" y="450000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D896F354-AC5D-AADD-5090-F0984D917FC2}"/>
                </a:ext>
              </a:extLst>
            </p:cNvPr>
            <p:cNvSpPr txBox="1"/>
            <p:nvPr/>
          </p:nvSpPr>
          <p:spPr>
            <a:xfrm>
              <a:off x="1932731" y="3276848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1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14DC3A22-6DD8-711E-3E59-4EFE9F510004}"/>
                </a:ext>
              </a:extLst>
            </p:cNvPr>
            <p:cNvSpPr txBox="1"/>
            <p:nvPr/>
          </p:nvSpPr>
          <p:spPr>
            <a:xfrm>
              <a:off x="3118947" y="3302415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2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885F01F4-5D0A-5035-83E8-C679A88C82CA}"/>
                </a:ext>
              </a:extLst>
            </p:cNvPr>
            <p:cNvSpPr txBox="1"/>
            <p:nvPr/>
          </p:nvSpPr>
          <p:spPr>
            <a:xfrm>
              <a:off x="4271398" y="3320939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3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EBDEB6E2-DC93-0EBD-8128-501589A2674F}"/>
                </a:ext>
              </a:extLst>
            </p:cNvPr>
            <p:cNvSpPr txBox="1"/>
            <p:nvPr/>
          </p:nvSpPr>
          <p:spPr>
            <a:xfrm>
              <a:off x="5362473" y="3291785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4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E6126300-54D2-0C5F-A875-E3DA08373EAE}"/>
                </a:ext>
              </a:extLst>
            </p:cNvPr>
            <p:cNvSpPr txBox="1"/>
            <p:nvPr/>
          </p:nvSpPr>
          <p:spPr>
            <a:xfrm>
              <a:off x="6538533" y="3276848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5</a:t>
              </a: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2659A7B5-3659-F32E-BA45-1FE13D6AE119}"/>
                </a:ext>
              </a:extLst>
            </p:cNvPr>
            <p:cNvSpPr txBox="1"/>
            <p:nvPr/>
          </p:nvSpPr>
          <p:spPr>
            <a:xfrm>
              <a:off x="8761869" y="3276848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7</a:t>
              </a: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E937CE9B-D73C-6C56-568A-16518DB3C756}"/>
                </a:ext>
              </a:extLst>
            </p:cNvPr>
            <p:cNvSpPr txBox="1"/>
            <p:nvPr/>
          </p:nvSpPr>
          <p:spPr>
            <a:xfrm>
              <a:off x="9855336" y="3276848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8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13BFB44-81D1-0EA4-45E2-4BF51997AF1A}"/>
                </a:ext>
              </a:extLst>
            </p:cNvPr>
            <p:cNvSpPr txBox="1"/>
            <p:nvPr/>
          </p:nvSpPr>
          <p:spPr>
            <a:xfrm>
              <a:off x="7760085" y="3253672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6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F9C0E496-BE4E-4323-67B9-2308EA661111}"/>
                </a:ext>
              </a:extLst>
            </p:cNvPr>
            <p:cNvSpPr txBox="1"/>
            <p:nvPr/>
          </p:nvSpPr>
          <p:spPr>
            <a:xfrm>
              <a:off x="1224125" y="2198624"/>
              <a:ext cx="2300213" cy="969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Equilibrio </a:t>
              </a: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poblacional</a:t>
              </a:r>
            </a:p>
            <a:p>
              <a:pPr lvl="0" algn="ctr"/>
              <a:r>
                <a: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(Determinación del número de distritos)</a:t>
              </a:r>
              <a:endPara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5F13A260-4AFB-895E-F5E9-4D7021F6711B}"/>
                </a:ext>
              </a:extLst>
            </p:cNvPr>
            <p:cNvSpPr txBox="1"/>
            <p:nvPr/>
          </p:nvSpPr>
          <p:spPr>
            <a:xfrm>
              <a:off x="6128167" y="2658271"/>
              <a:ext cx="21363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Compacidad</a:t>
              </a:r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A19A4414-C3D1-EBFF-80E8-103CD493BE24}"/>
                </a:ext>
              </a:extLst>
            </p:cNvPr>
            <p:cNvSpPr txBox="1"/>
            <p:nvPr/>
          </p:nvSpPr>
          <p:spPr>
            <a:xfrm>
              <a:off x="2745532" y="4857953"/>
              <a:ext cx="2136391" cy="747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Método para la distribución de distritos electorales </a:t>
              </a: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7D4809C6-3E99-7258-BF2B-B7E039E12BA5}"/>
                </a:ext>
              </a:extLst>
            </p:cNvPr>
            <p:cNvSpPr txBox="1"/>
            <p:nvPr/>
          </p:nvSpPr>
          <p:spPr>
            <a:xfrm>
              <a:off x="7387450" y="4830370"/>
              <a:ext cx="1020325" cy="830997"/>
            </a:xfrm>
            <a:prstGeom prst="rect">
              <a:avLst/>
            </a:prstGeom>
            <a:noFill/>
          </p:spPr>
          <p:txBody>
            <a:bodyPr wrap="square" rIns="36000">
              <a:spAutoFit/>
            </a:bodyPr>
            <a:lstStyle/>
            <a:p>
              <a:pPr lvl="0" algn="ctr"/>
              <a:r>
                <a:rPr lang="es-MX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Tiempos de </a:t>
              </a:r>
            </a:p>
            <a:p>
              <a:pPr lvl="0" algn="ctr"/>
              <a:r>
                <a:rPr lang="es-MX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traslado</a:t>
              </a:r>
              <a:endParaRPr lang="es-MX" sz="1600" b="1" dirty="0">
                <a:cs typeface="Arial" panose="020B0604020202020204" pitchFamily="34" charset="0"/>
              </a:endParaRP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836C8569-4C98-5F33-E719-443D8B106F40}"/>
                </a:ext>
              </a:extLst>
            </p:cNvPr>
            <p:cNvSpPr txBox="1"/>
            <p:nvPr/>
          </p:nvSpPr>
          <p:spPr>
            <a:xfrm>
              <a:off x="3873025" y="1660865"/>
              <a:ext cx="2136391" cy="1467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Distritos integrados con municipios de población indígena o afromexicana</a:t>
              </a:r>
            </a:p>
            <a:p>
              <a:pPr algn="ctr"/>
              <a:r>
                <a:rPr lang="es-MX" sz="12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Atarjea 41%</a:t>
              </a:r>
            </a:p>
            <a:p>
              <a:pPr algn="ctr"/>
              <a:r>
                <a:rPr lang="es-MX" sz="12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Tierra Blanca 70%</a:t>
              </a:r>
            </a:p>
            <a:p>
              <a:pPr algn="ctr"/>
              <a:r>
                <a:rPr lang="es-MX" sz="12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Victor</a:t>
              </a:r>
              <a:r>
                <a:rPr lang="es-MX" sz="12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ia 43%</a:t>
              </a:r>
              <a:endParaRPr lang="es-MX" sz="1200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E5BE4601-A3B8-3CC0-919B-FC465A610CE7}"/>
                </a:ext>
              </a:extLst>
            </p:cNvPr>
            <p:cNvSpPr txBox="1"/>
            <p:nvPr/>
          </p:nvSpPr>
          <p:spPr>
            <a:xfrm>
              <a:off x="4732551" y="5406121"/>
              <a:ext cx="2136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</a:t>
              </a:r>
              <a:r>
                <a:rPr lang="es-MX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tegridad municipal</a:t>
              </a:r>
              <a:endPara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9EF09438-3F86-CC04-E95E-6E70B26D4480}"/>
                </a:ext>
              </a:extLst>
            </p:cNvPr>
            <p:cNvSpPr txBox="1"/>
            <p:nvPr/>
          </p:nvSpPr>
          <p:spPr>
            <a:xfrm>
              <a:off x="9570237" y="4424841"/>
              <a:ext cx="2136391" cy="1077218"/>
            </a:xfrm>
            <a:prstGeom prst="rect">
              <a:avLst/>
            </a:prstGeom>
            <a:noFill/>
          </p:spPr>
          <p:txBody>
            <a:bodyPr wrap="square" rIns="36000">
              <a:spAutoFit/>
            </a:bodyPr>
            <a:lstStyle/>
            <a:p>
              <a:pPr algn="ctr"/>
              <a:r>
                <a:rPr lang="es-MX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</a:t>
              </a:r>
              <a:r>
                <a:rPr lang="es-MX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actores socioeconómicos y accidentes geográficos</a:t>
              </a: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D535CDF9-0431-459A-35C2-5BA0A0A6B6CA}"/>
                </a:ext>
              </a:extLst>
            </p:cNvPr>
            <p:cNvSpPr txBox="1"/>
            <p:nvPr/>
          </p:nvSpPr>
          <p:spPr>
            <a:xfrm>
              <a:off x="8407775" y="2336170"/>
              <a:ext cx="16165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Continuidad</a:t>
              </a:r>
            </a:p>
            <a:p>
              <a:pPr algn="ctr"/>
              <a:r>
                <a:rPr lang="es-MX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Geográfica</a:t>
              </a:r>
              <a:endParaRPr lang="es-MX" dirty="0"/>
            </a:p>
          </p:txBody>
        </p:sp>
      </p:grpSp>
      <p:sp>
        <p:nvSpPr>
          <p:cNvPr id="105" name="Título 1">
            <a:extLst>
              <a:ext uri="{FF2B5EF4-FFF2-40B4-BE49-F238E27FC236}">
                <a16:creationId xmlns:a16="http://schemas.microsoft.com/office/drawing/2014/main" id="{54647B2D-CC5D-BBCC-72D4-363D9AF3979D}"/>
              </a:ext>
            </a:extLst>
          </p:cNvPr>
          <p:cNvSpPr txBox="1">
            <a:spLocks/>
          </p:cNvSpPr>
          <p:nvPr/>
        </p:nvSpPr>
        <p:spPr>
          <a:xfrm>
            <a:off x="342900" y="18255"/>
            <a:ext cx="11531600" cy="921545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Criterios y Reglas Operativas para la Distritación Nacional 2021-2023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767A7B8B-7FC3-C86C-A966-B2798A2055F4}"/>
              </a:ext>
            </a:extLst>
          </p:cNvPr>
          <p:cNvSpPr txBox="1"/>
          <p:nvPr/>
        </p:nvSpPr>
        <p:spPr>
          <a:xfrm>
            <a:off x="109644" y="6378952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</p:spTree>
    <p:extLst>
      <p:ext uri="{BB962C8B-B14F-4D97-AF65-F5344CB8AC3E}">
        <p14:creationId xmlns:p14="http://schemas.microsoft.com/office/powerpoint/2010/main" val="146756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6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668D1F9-6244-704A-A20A-918E7F8739E5}"/>
              </a:ext>
            </a:extLst>
          </p:cNvPr>
          <p:cNvSpPr txBox="1"/>
          <p:nvPr/>
        </p:nvSpPr>
        <p:spPr>
          <a:xfrm>
            <a:off x="1473200" y="3105834"/>
            <a:ext cx="9436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Criterios y reglas operativas para la definición de cabeceras distritales para la Distritación Nacional 2021-2023</a:t>
            </a:r>
          </a:p>
        </p:txBody>
      </p:sp>
    </p:spTree>
    <p:extLst>
      <p:ext uri="{BB962C8B-B14F-4D97-AF65-F5344CB8AC3E}">
        <p14:creationId xmlns:p14="http://schemas.microsoft.com/office/powerpoint/2010/main" val="5382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ítulo 1">
            <a:extLst>
              <a:ext uri="{FF2B5EF4-FFF2-40B4-BE49-F238E27FC236}">
                <a16:creationId xmlns:a16="http://schemas.microsoft.com/office/drawing/2014/main" id="{54647B2D-CC5D-BBCC-72D4-363D9AF3979D}"/>
              </a:ext>
            </a:extLst>
          </p:cNvPr>
          <p:cNvSpPr txBox="1">
            <a:spLocks/>
          </p:cNvSpPr>
          <p:nvPr/>
        </p:nvSpPr>
        <p:spPr>
          <a:xfrm>
            <a:off x="342900" y="18255"/>
            <a:ext cx="11531600" cy="921545"/>
          </a:xfrm>
          <a:prstGeom prst="rect">
            <a:avLst/>
          </a:prstGeom>
          <a:solidFill>
            <a:srgbClr val="A56DA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Criterios y reglas operativas para la definición de cabeceras distritales para la Distritación Nacional 2021-2023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3A91E4-9A5C-C9DD-7234-0EFC385E666D}"/>
              </a:ext>
            </a:extLst>
          </p:cNvPr>
          <p:cNvSpPr txBox="1"/>
          <p:nvPr/>
        </p:nvSpPr>
        <p:spPr>
          <a:xfrm>
            <a:off x="109644" y="6378952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544A02E-E153-19B1-A699-18072DBAF112}"/>
              </a:ext>
            </a:extLst>
          </p:cNvPr>
          <p:cNvGrpSpPr/>
          <p:nvPr/>
        </p:nvGrpSpPr>
        <p:grpSpPr>
          <a:xfrm>
            <a:off x="1932812" y="1528665"/>
            <a:ext cx="7311184" cy="3541508"/>
            <a:chOff x="333592" y="2049837"/>
            <a:chExt cx="5285927" cy="3187068"/>
          </a:xfrm>
        </p:grpSpPr>
        <p:grpSp>
          <p:nvGrpSpPr>
            <p:cNvPr id="6" name="Group 88">
              <a:extLst>
                <a:ext uri="{FF2B5EF4-FFF2-40B4-BE49-F238E27FC236}">
                  <a16:creationId xmlns:a16="http://schemas.microsoft.com/office/drawing/2014/main" id="{31338115-15AC-81C1-C1BC-2F5A8B5AAF58}"/>
                </a:ext>
              </a:extLst>
            </p:cNvPr>
            <p:cNvGrpSpPr/>
            <p:nvPr/>
          </p:nvGrpSpPr>
          <p:grpSpPr>
            <a:xfrm>
              <a:off x="1784312" y="2144556"/>
              <a:ext cx="250194" cy="2052269"/>
              <a:chOff x="798555" y="968824"/>
              <a:chExt cx="250194" cy="3718932"/>
            </a:xfrm>
          </p:grpSpPr>
          <p:sp>
            <p:nvSpPr>
              <p:cNvPr id="54" name="Freeform: Shape 84">
                <a:extLst>
                  <a:ext uri="{FF2B5EF4-FFF2-40B4-BE49-F238E27FC236}">
                    <a16:creationId xmlns:a16="http://schemas.microsoft.com/office/drawing/2014/main" id="{CF470313-A6A5-35F8-889D-F793EE070403}"/>
                  </a:ext>
                </a:extLst>
              </p:cNvPr>
              <p:cNvSpPr/>
              <p:nvPr/>
            </p:nvSpPr>
            <p:spPr>
              <a:xfrm flipH="1">
                <a:off x="798555" y="968824"/>
                <a:ext cx="245107" cy="3718932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Rectangle 85">
                <a:extLst>
                  <a:ext uri="{FF2B5EF4-FFF2-40B4-BE49-F238E27FC236}">
                    <a16:creationId xmlns:a16="http://schemas.microsoft.com/office/drawing/2014/main" id="{9D8EEF63-971B-BEB8-1C46-A0CCDA32561D}"/>
                  </a:ext>
                </a:extLst>
              </p:cNvPr>
              <p:cNvSpPr/>
              <p:nvPr/>
            </p:nvSpPr>
            <p:spPr>
              <a:xfrm>
                <a:off x="961663" y="1257910"/>
                <a:ext cx="87086" cy="620487"/>
              </a:xfrm>
              <a:prstGeom prst="rect">
                <a:avLst/>
              </a:prstGeom>
              <a:solidFill>
                <a:srgbClr val="DC2A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" name="Group 89">
              <a:extLst>
                <a:ext uri="{FF2B5EF4-FFF2-40B4-BE49-F238E27FC236}">
                  <a16:creationId xmlns:a16="http://schemas.microsoft.com/office/drawing/2014/main" id="{64C50B1C-7586-DF46-4FB0-8AA410530F26}"/>
                </a:ext>
              </a:extLst>
            </p:cNvPr>
            <p:cNvGrpSpPr/>
            <p:nvPr/>
          </p:nvGrpSpPr>
          <p:grpSpPr>
            <a:xfrm>
              <a:off x="4349573" y="2049837"/>
              <a:ext cx="406384" cy="2281673"/>
              <a:chOff x="1086148" y="1157886"/>
              <a:chExt cx="406384" cy="1861757"/>
            </a:xfrm>
          </p:grpSpPr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989D7D1D-85CF-BEBA-E9C3-C9C231DA893A}"/>
                  </a:ext>
                </a:extLst>
              </p:cNvPr>
              <p:cNvSpPr/>
              <p:nvPr/>
            </p:nvSpPr>
            <p:spPr>
              <a:xfrm>
                <a:off x="1086148" y="1157886"/>
                <a:ext cx="406384" cy="1861757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Rectangle 91">
                <a:extLst>
                  <a:ext uri="{FF2B5EF4-FFF2-40B4-BE49-F238E27FC236}">
                    <a16:creationId xmlns:a16="http://schemas.microsoft.com/office/drawing/2014/main" id="{4F74512B-1A20-46D1-A7AA-F37D82469BED}"/>
                  </a:ext>
                </a:extLst>
              </p:cNvPr>
              <p:cNvSpPr/>
              <p:nvPr/>
            </p:nvSpPr>
            <p:spPr>
              <a:xfrm>
                <a:off x="1133302" y="1230552"/>
                <a:ext cx="87086" cy="6204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" name="Group 134">
              <a:extLst>
                <a:ext uri="{FF2B5EF4-FFF2-40B4-BE49-F238E27FC236}">
                  <a16:creationId xmlns:a16="http://schemas.microsoft.com/office/drawing/2014/main" id="{B870066C-9B53-0DCC-D4BE-ADE359874A16}"/>
                </a:ext>
              </a:extLst>
            </p:cNvPr>
            <p:cNvGrpSpPr/>
            <p:nvPr/>
          </p:nvGrpSpPr>
          <p:grpSpPr>
            <a:xfrm>
              <a:off x="2905697" y="3213941"/>
              <a:ext cx="305111" cy="2022964"/>
              <a:chOff x="1950711" y="3971504"/>
              <a:chExt cx="305111" cy="1607580"/>
            </a:xfrm>
          </p:grpSpPr>
          <p:sp>
            <p:nvSpPr>
              <p:cNvPr id="46" name="Freeform: Shape 110">
                <a:extLst>
                  <a:ext uri="{FF2B5EF4-FFF2-40B4-BE49-F238E27FC236}">
                    <a16:creationId xmlns:a16="http://schemas.microsoft.com/office/drawing/2014/main" id="{468B41DF-352E-0E2A-7D7B-D8A8A7FEBEFA}"/>
                  </a:ext>
                </a:extLst>
              </p:cNvPr>
              <p:cNvSpPr/>
              <p:nvPr/>
            </p:nvSpPr>
            <p:spPr>
              <a:xfrm flipV="1">
                <a:off x="1950711" y="3971504"/>
                <a:ext cx="305111" cy="1607580"/>
              </a:xfrm>
              <a:custGeom>
                <a:avLst/>
                <a:gdLst>
                  <a:gd name="connsiteX0" fmla="*/ 0 w 359229"/>
                  <a:gd name="connsiteY0" fmla="*/ 1970314 h 1970314"/>
                  <a:gd name="connsiteX1" fmla="*/ 0 w 359229"/>
                  <a:gd name="connsiteY1" fmla="*/ 0 h 1970314"/>
                  <a:gd name="connsiteX2" fmla="*/ 359229 w 359229"/>
                  <a:gd name="connsiteY2" fmla="*/ 0 h 19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1970314">
                    <a:moveTo>
                      <a:pt x="0" y="1970314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Rectangle 111">
                <a:extLst>
                  <a:ext uri="{FF2B5EF4-FFF2-40B4-BE49-F238E27FC236}">
                    <a16:creationId xmlns:a16="http://schemas.microsoft.com/office/drawing/2014/main" id="{579E9829-2518-CF1E-AAFD-8DEBFDF738AA}"/>
                  </a:ext>
                </a:extLst>
              </p:cNvPr>
              <p:cNvSpPr/>
              <p:nvPr/>
            </p:nvSpPr>
            <p:spPr>
              <a:xfrm flipV="1">
                <a:off x="1950711" y="4901613"/>
                <a:ext cx="87086" cy="6204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0C08D95-6E56-3F46-5E3F-51FC63289769}"/>
                </a:ext>
              </a:extLst>
            </p:cNvPr>
            <p:cNvGrpSpPr/>
            <p:nvPr/>
          </p:nvGrpSpPr>
          <p:grpSpPr>
            <a:xfrm>
              <a:off x="1415107" y="3213941"/>
              <a:ext cx="3984439" cy="915031"/>
              <a:chOff x="429350" y="3181688"/>
              <a:chExt cx="3984439" cy="915031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1" name="Arrow: Pentagon 39">
                <a:extLst>
                  <a:ext uri="{FF2B5EF4-FFF2-40B4-BE49-F238E27FC236}">
                    <a16:creationId xmlns:a16="http://schemas.microsoft.com/office/drawing/2014/main" id="{4E25147E-CE89-3225-92D7-F45E4B36BF43}"/>
                  </a:ext>
                </a:extLst>
              </p:cNvPr>
              <p:cNvSpPr/>
              <p:nvPr/>
            </p:nvSpPr>
            <p:spPr>
              <a:xfrm>
                <a:off x="2657491" y="3182501"/>
                <a:ext cx="1756298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Arrow: Pentagon 33">
                <a:extLst>
                  <a:ext uri="{FF2B5EF4-FFF2-40B4-BE49-F238E27FC236}">
                    <a16:creationId xmlns:a16="http://schemas.microsoft.com/office/drawing/2014/main" id="{80CFA733-8353-7749-01DA-EF9B8ECFA5CB}"/>
                  </a:ext>
                </a:extLst>
              </p:cNvPr>
              <p:cNvSpPr/>
              <p:nvPr/>
            </p:nvSpPr>
            <p:spPr>
              <a:xfrm>
                <a:off x="1531785" y="3181688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Arrow: Pentagon 32">
                <a:extLst>
                  <a:ext uri="{FF2B5EF4-FFF2-40B4-BE49-F238E27FC236}">
                    <a16:creationId xmlns:a16="http://schemas.microsoft.com/office/drawing/2014/main" id="{7CED2743-3C95-155A-9A7F-C4F99C7AE6F4}"/>
                  </a:ext>
                </a:extLst>
              </p:cNvPr>
              <p:cNvSpPr/>
              <p:nvPr/>
            </p:nvSpPr>
            <p:spPr>
              <a:xfrm>
                <a:off x="429350" y="3196719"/>
                <a:ext cx="1548000" cy="900000"/>
              </a:xfrm>
              <a:prstGeom prst="homePlat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90500" dist="63500" algn="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Freeform: Shape 46">
                <a:extLst>
                  <a:ext uri="{FF2B5EF4-FFF2-40B4-BE49-F238E27FC236}">
                    <a16:creationId xmlns:a16="http://schemas.microsoft.com/office/drawing/2014/main" id="{6DE77C5C-7C77-F24A-FAA3-E5BCEFBC52D8}"/>
                  </a:ext>
                </a:extLst>
              </p:cNvPr>
              <p:cNvSpPr/>
              <p:nvPr/>
            </p:nvSpPr>
            <p:spPr>
              <a:xfrm>
                <a:off x="429351" y="3646719"/>
                <a:ext cx="3466815" cy="450000"/>
              </a:xfrm>
              <a:custGeom>
                <a:avLst/>
                <a:gdLst>
                  <a:gd name="connsiteX0" fmla="*/ 0 w 11588478"/>
                  <a:gd name="connsiteY0" fmla="*/ 0 h 450000"/>
                  <a:gd name="connsiteX1" fmla="*/ 11588478 w 11588478"/>
                  <a:gd name="connsiteY1" fmla="*/ 0 h 450000"/>
                  <a:gd name="connsiteX2" fmla="*/ 11138478 w 11588478"/>
                  <a:gd name="connsiteY2" fmla="*/ 450000 h 450000"/>
                  <a:gd name="connsiteX3" fmla="*/ 0 w 11588478"/>
                  <a:gd name="connsiteY3" fmla="*/ 450000 h 45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8478" h="450000">
                    <a:moveTo>
                      <a:pt x="0" y="0"/>
                    </a:moveTo>
                    <a:lnTo>
                      <a:pt x="11588478" y="0"/>
                    </a:lnTo>
                    <a:lnTo>
                      <a:pt x="11138478" y="450000"/>
                    </a:lnTo>
                    <a:lnTo>
                      <a:pt x="0" y="450000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02F5200-8D1B-EE97-32DE-D578D740BC6C}"/>
                </a:ext>
              </a:extLst>
            </p:cNvPr>
            <p:cNvSpPr txBox="1"/>
            <p:nvPr/>
          </p:nvSpPr>
          <p:spPr>
            <a:xfrm>
              <a:off x="1932731" y="3276848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1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7913312-2EEC-3BE3-00A0-BC771652648C}"/>
                </a:ext>
              </a:extLst>
            </p:cNvPr>
            <p:cNvSpPr txBox="1"/>
            <p:nvPr/>
          </p:nvSpPr>
          <p:spPr>
            <a:xfrm>
              <a:off x="3118947" y="3302415"/>
              <a:ext cx="35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2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AF5B83A-AC82-5094-F894-139B5B004B96}"/>
                </a:ext>
              </a:extLst>
            </p:cNvPr>
            <p:cNvSpPr txBox="1"/>
            <p:nvPr/>
          </p:nvSpPr>
          <p:spPr>
            <a:xfrm>
              <a:off x="4369693" y="3319113"/>
              <a:ext cx="359229" cy="63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Agency FB" panose="020B0503020202020204" pitchFamily="34" charset="0"/>
                </a:rPr>
                <a:t>3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FB46840-51FF-F6AB-23F1-E1720964BF58}"/>
                </a:ext>
              </a:extLst>
            </p:cNvPr>
            <p:cNvSpPr txBox="1"/>
            <p:nvPr/>
          </p:nvSpPr>
          <p:spPr>
            <a:xfrm>
              <a:off x="333592" y="2164206"/>
              <a:ext cx="1636849" cy="969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Mínima afectación</a:t>
              </a:r>
            </a:p>
            <a:p>
              <a:pPr lvl="0" algn="ctr"/>
              <a:r>
                <a: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(Distritos con localidades cabeceras distritales)</a:t>
              </a:r>
              <a:endPara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DC8250A-201E-CB52-7F6F-B605C2161BCA}"/>
                </a:ext>
              </a:extLst>
            </p:cNvPr>
            <p:cNvSpPr txBox="1"/>
            <p:nvPr/>
          </p:nvSpPr>
          <p:spPr>
            <a:xfrm>
              <a:off x="2963107" y="4690273"/>
              <a:ext cx="1765814" cy="526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Distritos electorales sin cabecera definida 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C91CBA8-6008-8423-D936-F9C6154DE8CA}"/>
                </a:ext>
              </a:extLst>
            </p:cNvPr>
            <p:cNvSpPr txBox="1"/>
            <p:nvPr/>
          </p:nvSpPr>
          <p:spPr>
            <a:xfrm>
              <a:off x="4421266" y="2158304"/>
              <a:ext cx="1198253" cy="526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Condiciones especiales</a:t>
              </a:r>
              <a:endPara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31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7DD236-0687-404A-B393-01642DF1E0D4}"/>
              </a:ext>
            </a:extLst>
          </p:cNvPr>
          <p:cNvSpPr txBox="1"/>
          <p:nvPr/>
        </p:nvSpPr>
        <p:spPr>
          <a:xfrm>
            <a:off x="2070975" y="3105834"/>
            <a:ext cx="805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Nueva Distritación Federal y Local </a:t>
            </a:r>
          </a:p>
        </p:txBody>
      </p:sp>
    </p:spTree>
    <p:extLst>
      <p:ext uri="{BB962C8B-B14F-4D97-AF65-F5344CB8AC3E}">
        <p14:creationId xmlns:p14="http://schemas.microsoft.com/office/powerpoint/2010/main" val="231276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000C75-3861-7D5F-B415-D9AEBF09F1B1}"/>
              </a:ext>
            </a:extLst>
          </p:cNvPr>
          <p:cNvSpPr txBox="1">
            <a:spLocks/>
          </p:cNvSpPr>
          <p:nvPr/>
        </p:nvSpPr>
        <p:spPr>
          <a:xfrm>
            <a:off x="292100" y="18255"/>
            <a:ext cx="11658600" cy="692945"/>
          </a:xfrm>
          <a:prstGeom prst="rect">
            <a:avLst/>
          </a:prstGeom>
          <a:solidFill>
            <a:srgbClr val="ED8974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Consideraciones de la Distritación federal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C3E3AFA-D4ED-B903-CF71-05D0F4C7CAC4}"/>
              </a:ext>
            </a:extLst>
          </p:cNvPr>
          <p:cNvSpPr txBox="1">
            <a:spLocks/>
          </p:cNvSpPr>
          <p:nvPr/>
        </p:nvSpPr>
        <p:spPr>
          <a:xfrm>
            <a:off x="3671636" y="1412123"/>
            <a:ext cx="7263063" cy="4033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>
                <a:ln w="0"/>
                <a:solidFill>
                  <a:srgbClr val="E83E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</a:t>
            </a:r>
            <a:r>
              <a:rPr lang="es-MX" dirty="0">
                <a:solidFill>
                  <a:srgbClr val="000000"/>
                </a:solidFill>
              </a:rPr>
              <a:t> distritos electorales uninominales, su distribución entre las entidades federativas: se hará teniendo en cuenta </a:t>
            </a:r>
            <a:r>
              <a:rPr lang="es-MX" b="1" dirty="0">
                <a:solidFill>
                  <a:srgbClr val="000000"/>
                </a:solidFill>
              </a:rPr>
              <a:t>el último censo general de población</a:t>
            </a:r>
            <a:r>
              <a:rPr lang="es-MX" dirty="0">
                <a:solidFill>
                  <a:srgbClr val="000000"/>
                </a:solidFill>
              </a:rPr>
              <a:t>, </a:t>
            </a:r>
            <a:r>
              <a:rPr lang="es-MX" u="sng" dirty="0">
                <a:solidFill>
                  <a:srgbClr val="000000"/>
                </a:solidFill>
              </a:rPr>
              <a:t>sin que en ningún caso la representación de una entidad federativa pueda ser menor de dos diputados o diputadas de mayoría</a:t>
            </a:r>
            <a:r>
              <a:rPr lang="es-MX" dirty="0">
                <a:solidFill>
                  <a:srgbClr val="000000"/>
                </a:solidFill>
              </a:rPr>
              <a:t>. </a:t>
            </a: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dirty="0">
                <a:solidFill>
                  <a:srgbClr val="000000"/>
                </a:solidFill>
              </a:rPr>
              <a:t>Para la elección de los </a:t>
            </a:r>
            <a:r>
              <a:rPr lang="es-MX" dirty="0">
                <a:ln w="0"/>
                <a:solidFill>
                  <a:srgbClr val="E83E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 </a:t>
            </a:r>
            <a:r>
              <a:rPr lang="es-MX" dirty="0">
                <a:solidFill>
                  <a:srgbClr val="000000"/>
                </a:solidFill>
              </a:rPr>
              <a:t>diputaciones por el principio de representación proporcional y el Sistema de Listas Regionales, se constituirán </a:t>
            </a:r>
            <a:r>
              <a:rPr lang="es-MX" b="1" dirty="0">
                <a:solidFill>
                  <a:srgbClr val="C24DB2"/>
                </a:solidFill>
              </a:rPr>
              <a:t>5</a:t>
            </a:r>
            <a:r>
              <a:rPr lang="es-MX" b="1" dirty="0">
                <a:solidFill>
                  <a:srgbClr val="000000"/>
                </a:solidFill>
              </a:rPr>
              <a:t> circunscripciones electorales plurinominales </a:t>
            </a:r>
            <a:r>
              <a:rPr lang="es-MX" dirty="0">
                <a:solidFill>
                  <a:srgbClr val="000000"/>
                </a:solidFill>
              </a:rPr>
              <a:t>en el país.</a:t>
            </a:r>
          </a:p>
          <a:p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3D8DD5-CB6B-84AD-65F4-4BF6584BD6B0}"/>
              </a:ext>
            </a:extLst>
          </p:cNvPr>
          <p:cNvSpPr txBox="1"/>
          <p:nvPr/>
        </p:nvSpPr>
        <p:spPr>
          <a:xfrm>
            <a:off x="579521" y="5324492"/>
            <a:ext cx="21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</a:rPr>
              <a:t>CPEUM, artículo 53</a:t>
            </a:r>
            <a:endParaRPr lang="es-MX" dirty="0"/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106332D4-7647-5538-41EB-ED3D6FD7A4CA}"/>
              </a:ext>
            </a:extLst>
          </p:cNvPr>
          <p:cNvSpPr/>
          <p:nvPr/>
        </p:nvSpPr>
        <p:spPr>
          <a:xfrm>
            <a:off x="2745205" y="1412123"/>
            <a:ext cx="1022684" cy="39375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AC89AA-EF8F-030C-D26A-5144FE0A37B9}"/>
              </a:ext>
            </a:extLst>
          </p:cNvPr>
          <p:cNvSpPr txBox="1"/>
          <p:nvPr/>
        </p:nvSpPr>
        <p:spPr>
          <a:xfrm>
            <a:off x="659731" y="2903819"/>
            <a:ext cx="2009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E86DAC"/>
                </a:solidFill>
              </a:rPr>
              <a:t>Distritación federal</a:t>
            </a:r>
          </a:p>
        </p:txBody>
      </p:sp>
    </p:spTree>
    <p:extLst>
      <p:ext uri="{BB962C8B-B14F-4D97-AF65-F5344CB8AC3E}">
        <p14:creationId xmlns:p14="http://schemas.microsoft.com/office/powerpoint/2010/main" val="94512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4070F8-5B04-2D89-7537-4DBF3D1B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A3C5B8-B74C-6AB5-FFF8-7DDF765174B3}"/>
              </a:ext>
            </a:extLst>
          </p:cNvPr>
          <p:cNvSpPr txBox="1"/>
          <p:nvPr/>
        </p:nvSpPr>
        <p:spPr>
          <a:xfrm>
            <a:off x="2968487" y="6488668"/>
            <a:ext cx="9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420,046</a:t>
            </a:r>
          </a:p>
        </p:txBody>
      </p:sp>
    </p:spTree>
    <p:extLst>
      <p:ext uri="{BB962C8B-B14F-4D97-AF65-F5344CB8AC3E}">
        <p14:creationId xmlns:p14="http://schemas.microsoft.com/office/powerpoint/2010/main" val="405742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4">
            <a:extLst>
              <a:ext uri="{FF2B5EF4-FFF2-40B4-BE49-F238E27FC236}">
                <a16:creationId xmlns:a16="http://schemas.microsoft.com/office/drawing/2014/main" id="{ED0570EE-D7FB-BCD3-6A48-0A6F5C09161B}"/>
              </a:ext>
            </a:extLst>
          </p:cNvPr>
          <p:cNvSpPr/>
          <p:nvPr/>
        </p:nvSpPr>
        <p:spPr>
          <a:xfrm>
            <a:off x="242994" y="234808"/>
            <a:ext cx="11706012" cy="714980"/>
          </a:xfrm>
          <a:prstGeom prst="roundRect">
            <a:avLst/>
          </a:prstGeom>
          <a:solidFill>
            <a:srgbClr val="ED8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Distritación federal en Guanajuato </a:t>
            </a: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272C4D31-98F6-A944-46C3-1DC66E069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7" t="3568" r="4724" b="3475"/>
          <a:stretch/>
        </p:blipFill>
        <p:spPr>
          <a:xfrm>
            <a:off x="530877" y="1379481"/>
            <a:ext cx="5528731" cy="4646387"/>
          </a:xfrm>
          <a:prstGeom prst="rect">
            <a:avLst/>
          </a:prstGeom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872CE814-D685-976B-6AF1-B261CBB3B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2" t="9927" r="17017" b="8545"/>
          <a:stretch/>
        </p:blipFill>
        <p:spPr>
          <a:xfrm>
            <a:off x="6383358" y="1294326"/>
            <a:ext cx="5658387" cy="48166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260256-1CF2-0D2A-75A4-D7AE70B9949E}"/>
              </a:ext>
            </a:extLst>
          </p:cNvPr>
          <p:cNvSpPr txBox="1"/>
          <p:nvPr/>
        </p:nvSpPr>
        <p:spPr>
          <a:xfrm>
            <a:off x="7956860" y="950445"/>
            <a:ext cx="25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Distritación Actual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9FDC1-7097-CCCD-8E4A-883B91543D7F}"/>
              </a:ext>
            </a:extLst>
          </p:cNvPr>
          <p:cNvSpPr txBox="1"/>
          <p:nvPr/>
        </p:nvSpPr>
        <p:spPr>
          <a:xfrm>
            <a:off x="2298473" y="1016982"/>
            <a:ext cx="25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Distritación Anterior</a:t>
            </a:r>
          </a:p>
        </p:txBody>
      </p:sp>
    </p:spTree>
    <p:extLst>
      <p:ext uri="{BB962C8B-B14F-4D97-AF65-F5344CB8AC3E}">
        <p14:creationId xmlns:p14="http://schemas.microsoft.com/office/powerpoint/2010/main" val="33902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Organización Electoral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Organización Electoral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BDCD11-5EC5-13FF-56B8-DACEB109045F}"/>
              </a:ext>
            </a:extLst>
          </p:cNvPr>
          <p:cNvSpPr txBox="1">
            <a:spLocks/>
          </p:cNvSpPr>
          <p:nvPr/>
        </p:nvSpPr>
        <p:spPr>
          <a:xfrm>
            <a:off x="406400" y="0"/>
            <a:ext cx="11455400" cy="1325563"/>
          </a:xfrm>
          <a:prstGeom prst="rect">
            <a:avLst/>
          </a:prstGeom>
          <a:solidFill>
            <a:srgbClr val="8F2157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9ABB8C-FA89-FD70-3BA5-A4AE15EDEC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101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514350" indent="-514350" algn="l">
              <a:buFont typeface="+mj-lt"/>
              <a:buAutoNum type="arabicPeriod"/>
            </a:pPr>
            <a:r>
              <a:rPr lang="es-MX" b="1" dirty="0">
                <a:solidFill>
                  <a:srgbClr val="C24DB2"/>
                </a:solidFill>
              </a:rPr>
              <a:t>Aspectos Generales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b="1" dirty="0">
                <a:solidFill>
                  <a:srgbClr val="E83EAC"/>
                </a:solidFill>
              </a:rPr>
              <a:t>Marco Jurídico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b="1" dirty="0">
                <a:solidFill>
                  <a:srgbClr val="E86DAC"/>
                </a:solidFill>
              </a:rPr>
              <a:t>Criterios y reglas operativas Criterios y Reglas Operativas para la Distritación Nacional 2021-2023.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b="1" dirty="0">
                <a:solidFill>
                  <a:srgbClr val="A56DA1"/>
                </a:solidFill>
              </a:rPr>
              <a:t>Criterios para la definición de cabeceras distritales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b="1" dirty="0">
                <a:solidFill>
                  <a:srgbClr val="ED8974"/>
                </a:solidFill>
              </a:rPr>
              <a:t>Mapas comparativos de la anterior y nueva distritación</a:t>
            </a:r>
          </a:p>
        </p:txBody>
      </p:sp>
    </p:spTree>
    <p:extLst>
      <p:ext uri="{BB962C8B-B14F-4D97-AF65-F5344CB8AC3E}">
        <p14:creationId xmlns:p14="http://schemas.microsoft.com/office/powerpoint/2010/main" val="1192190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D425A2CE-39A0-653E-DA5D-E82CEBAB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8" y="2255926"/>
            <a:ext cx="7012882" cy="409593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DA5449E-0CDA-9F4D-6B19-D30E5E7A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73757"/>
              </p:ext>
            </p:extLst>
          </p:nvPr>
        </p:nvGraphicFramePr>
        <p:xfrm>
          <a:off x="4731838" y="234181"/>
          <a:ext cx="7259444" cy="395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955">
                  <a:extLst>
                    <a:ext uri="{9D8B030D-6E8A-4147-A177-3AD203B41FA5}">
                      <a16:colId xmlns:a16="http://schemas.microsoft.com/office/drawing/2014/main" val="2273627984"/>
                    </a:ext>
                  </a:extLst>
                </a:gridCol>
                <a:gridCol w="1159821">
                  <a:extLst>
                    <a:ext uri="{9D8B030D-6E8A-4147-A177-3AD203B41FA5}">
                      <a16:colId xmlns:a16="http://schemas.microsoft.com/office/drawing/2014/main" val="2242883838"/>
                    </a:ext>
                  </a:extLst>
                </a:gridCol>
                <a:gridCol w="936703">
                  <a:extLst>
                    <a:ext uri="{9D8B030D-6E8A-4147-A177-3AD203B41FA5}">
                      <a16:colId xmlns:a16="http://schemas.microsoft.com/office/drawing/2014/main" val="414093976"/>
                    </a:ext>
                  </a:extLst>
                </a:gridCol>
                <a:gridCol w="3608722">
                  <a:extLst>
                    <a:ext uri="{9D8B030D-6E8A-4147-A177-3AD203B41FA5}">
                      <a16:colId xmlns:a16="http://schemas.microsoft.com/office/drawing/2014/main" val="2963700660"/>
                    </a:ext>
                  </a:extLst>
                </a:gridCol>
                <a:gridCol w="1108243">
                  <a:extLst>
                    <a:ext uri="{9D8B030D-6E8A-4147-A177-3AD203B41FA5}">
                      <a16:colId xmlns:a16="http://schemas.microsoft.com/office/drawing/2014/main" val="1609273006"/>
                    </a:ext>
                  </a:extLst>
                </a:gridCol>
              </a:tblGrid>
              <a:tr h="3953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Circunscripción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728" marR="97728" marT="48864" marB="48864" anchor="ctr">
                    <a:solidFill>
                      <a:srgbClr val="ED89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15" marR="104715" marT="52358" marB="52358" anchor="ctr">
                    <a:solidFill>
                      <a:srgbClr val="ED897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Entidades federativas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38" marR="85338" marT="42669" marB="42669" anchor="ctr">
                    <a:solidFill>
                      <a:srgbClr val="ED897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Población (2020)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38" marR="85338" marT="42669" marB="42669" anchor="ctr">
                    <a:solidFill>
                      <a:srgbClr val="ED89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1045"/>
                  </a:ext>
                </a:extLst>
              </a:tr>
              <a:tr h="5661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N.º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rgbClr val="ED89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Cabecera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rgbClr val="ED89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Entidad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rgbClr val="ED897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7935"/>
                  </a:ext>
                </a:extLst>
              </a:tr>
              <a:tr h="500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1.ª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Guadalajara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Jalisco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Baja California, Baja California Sur, Chihuahua, Durango, Jalisco, Nayarit, Sinaloa y Sonora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</a:rPr>
                        <a:t>25,697,376 </a:t>
                      </a: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22225"/>
                  </a:ext>
                </a:extLst>
              </a:tr>
              <a:tr h="7452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2.ª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Monterrey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Nuevo León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Aguascalientes, Coahuila, Guanajuato, Nuevo León, San Luis Potosí, </a:t>
                      </a:r>
                    </a:p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Tamaulipas y Zacatecas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</a:rPr>
                        <a:t>24,495,882 </a:t>
                      </a:r>
                    </a:p>
                  </a:txBody>
                  <a:tcPr marL="12338" marR="12338" marT="123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93073"/>
                  </a:ext>
                </a:extLst>
              </a:tr>
              <a:tr h="500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3.ª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Xalapa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Veracruz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Campeche, Chiapas, Oaxaca, Quintana Roo, Tabasco, Veracruz y Yucatán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</a:rPr>
                        <a:t>25,248,399 </a:t>
                      </a: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15916"/>
                  </a:ext>
                </a:extLst>
              </a:tr>
              <a:tr h="5052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4.ª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Ciudad de México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728" marR="97728" marT="48864" marB="4886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15" marR="104715" marT="52358" marB="523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Ciudad de México, Guerrero, Hidalgo, Morelos, Puebla y Tlaxcala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</a:rPr>
                        <a:t>25,731,245</a:t>
                      </a:r>
                    </a:p>
                  </a:txBody>
                  <a:tcPr marL="12338" marR="12338" marT="123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00867"/>
                  </a:ext>
                </a:extLst>
              </a:tr>
              <a:tr h="500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5.ª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Toluca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Estado de México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Colima, Estado de México, Michoacán y Querétaro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02122"/>
                          </a:solidFill>
                          <a:effectLst/>
                          <a:latin typeface="Calibri" panose="020F0502020204030204" pitchFamily="34" charset="0"/>
                        </a:rPr>
                        <a:t>24,841,122</a:t>
                      </a:r>
                    </a:p>
                  </a:txBody>
                  <a:tcPr marL="12338" marR="12338" marT="1233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5507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D9D550F-6EC9-A27A-8AB9-0A2E47C490C0}"/>
              </a:ext>
            </a:extLst>
          </p:cNvPr>
          <p:cNvSpPr txBox="1"/>
          <p:nvPr/>
        </p:nvSpPr>
        <p:spPr>
          <a:xfrm>
            <a:off x="548749" y="412199"/>
            <a:ext cx="4056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8F21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Circunscripciones electorales plurinominales en el país</a:t>
            </a:r>
          </a:p>
        </p:txBody>
      </p:sp>
    </p:spTree>
    <p:extLst>
      <p:ext uri="{BB962C8B-B14F-4D97-AF65-F5344CB8AC3E}">
        <p14:creationId xmlns:p14="http://schemas.microsoft.com/office/powerpoint/2010/main" val="245545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4">
            <a:extLst>
              <a:ext uri="{FF2B5EF4-FFF2-40B4-BE49-F238E27FC236}">
                <a16:creationId xmlns:a16="http://schemas.microsoft.com/office/drawing/2014/main" id="{ED0570EE-D7FB-BCD3-6A48-0A6F5C09161B}"/>
              </a:ext>
            </a:extLst>
          </p:cNvPr>
          <p:cNvSpPr/>
          <p:nvPr/>
        </p:nvSpPr>
        <p:spPr>
          <a:xfrm>
            <a:off x="242994" y="0"/>
            <a:ext cx="11706012" cy="949788"/>
          </a:xfrm>
          <a:prstGeom prst="roundRect">
            <a:avLst>
              <a:gd name="adj" fmla="val 0"/>
            </a:avLst>
          </a:prstGeom>
          <a:solidFill>
            <a:srgbClr val="ED8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es-MX" sz="2800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Principales resultados de la nueva distritación Local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721280-7830-45EC-FAC9-5AB586284E26}"/>
              </a:ext>
            </a:extLst>
          </p:cNvPr>
          <p:cNvSpPr txBox="1"/>
          <p:nvPr/>
        </p:nvSpPr>
        <p:spPr>
          <a:xfrm>
            <a:off x="1219200" y="2234247"/>
            <a:ext cx="9753600" cy="26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AutoNum type="alphaLcParenR"/>
            </a:pP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Nueva demarcación territorial en 21 de los 22 distritos electorales</a:t>
            </a:r>
          </a:p>
          <a:p>
            <a:pPr marL="342900" indent="-342900" algn="just">
              <a:lnSpc>
                <a:spcPct val="115000"/>
              </a:lnSpc>
              <a:buAutoNum type="alphaLcParenR"/>
            </a:pP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reconfiguración completa del distrito 13,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Nuevas cabeceras distritales: Cortazar y Apaseo el Grande; antes en Silao de la Victoria y Santa Cruz de Juventino Rosas, respectivamente.</a:t>
            </a: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Cambios seccionales en 21 distritos, el distrito 14 no tuvo cambios.</a:t>
            </a: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6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EF18722-9BA3-7D61-7BC2-B8A0FFD5D0AB}"/>
              </a:ext>
            </a:extLst>
          </p:cNvPr>
          <p:cNvSpPr txBox="1">
            <a:spLocks/>
          </p:cNvSpPr>
          <p:nvPr/>
        </p:nvSpPr>
        <p:spPr>
          <a:xfrm>
            <a:off x="204114" y="118768"/>
            <a:ext cx="11659663" cy="861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FEE72E-809E-F8E1-14C9-B443EFB0F8AD}"/>
              </a:ext>
            </a:extLst>
          </p:cNvPr>
          <p:cNvSpPr txBox="1"/>
          <p:nvPr/>
        </p:nvSpPr>
        <p:spPr>
          <a:xfrm>
            <a:off x="204114" y="118767"/>
            <a:ext cx="11772900" cy="246221"/>
          </a:xfrm>
          <a:prstGeom prst="rect">
            <a:avLst/>
          </a:prstGeom>
          <a:solidFill>
            <a:srgbClr val="ED8974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Población total = 6,166,934 Distritos = 22  /   Proporción distrital = 6,166,934/ 22 = 280,315  /  Desviación 15% = 42,047  /  Más 15 % = 322,362    /    Menos 15 % = 238,268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B3BCCBC5-69AF-E63F-2D99-43CDB0512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09101"/>
              </p:ext>
            </p:extLst>
          </p:nvPr>
        </p:nvGraphicFramePr>
        <p:xfrm>
          <a:off x="214986" y="530263"/>
          <a:ext cx="11772900" cy="579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772900" imgH="5696069" progId="Excel.Sheet.12">
                  <p:embed/>
                </p:oleObj>
              </mc:Choice>
              <mc:Fallback>
                <p:oleObj name="Worksheet" r:id="rId4" imgW="11772900" imgH="5696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986" y="530263"/>
                        <a:ext cx="11772900" cy="579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0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4">
            <a:extLst>
              <a:ext uri="{FF2B5EF4-FFF2-40B4-BE49-F238E27FC236}">
                <a16:creationId xmlns:a16="http://schemas.microsoft.com/office/drawing/2014/main" id="{ED0570EE-D7FB-BCD3-6A48-0A6F5C09161B}"/>
              </a:ext>
            </a:extLst>
          </p:cNvPr>
          <p:cNvSpPr/>
          <p:nvPr/>
        </p:nvSpPr>
        <p:spPr>
          <a:xfrm>
            <a:off x="242994" y="234808"/>
            <a:ext cx="11706012" cy="714980"/>
          </a:xfrm>
          <a:prstGeom prst="roundRect">
            <a:avLst/>
          </a:prstGeom>
          <a:solidFill>
            <a:srgbClr val="ED8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Distritación Local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60256-1CF2-0D2A-75A4-D7AE70B9949E}"/>
              </a:ext>
            </a:extLst>
          </p:cNvPr>
          <p:cNvSpPr txBox="1"/>
          <p:nvPr/>
        </p:nvSpPr>
        <p:spPr>
          <a:xfrm>
            <a:off x="7956860" y="950445"/>
            <a:ext cx="25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Distritación Actual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9FDC1-7097-CCCD-8E4A-883B91543D7F}"/>
              </a:ext>
            </a:extLst>
          </p:cNvPr>
          <p:cNvSpPr txBox="1"/>
          <p:nvPr/>
        </p:nvSpPr>
        <p:spPr>
          <a:xfrm>
            <a:off x="2298473" y="1016982"/>
            <a:ext cx="25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Distritación Anterior</a:t>
            </a:r>
          </a:p>
        </p:txBody>
      </p:sp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8AA53237-475D-3CBB-7A6B-8F4785C77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8" y="1374665"/>
            <a:ext cx="5528732" cy="46560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87B0EB-9175-6104-44F5-72889BD05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" t="1615" r="28852" b="1881"/>
          <a:stretch/>
        </p:blipFill>
        <p:spPr>
          <a:xfrm>
            <a:off x="6434153" y="1319778"/>
            <a:ext cx="5091428" cy="46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56191B-C8CA-F94D-9EE1-FDA92F2486A4}"/>
              </a:ext>
            </a:extLst>
          </p:cNvPr>
          <p:cNvSpPr txBox="1"/>
          <p:nvPr/>
        </p:nvSpPr>
        <p:spPr>
          <a:xfrm>
            <a:off x="2171700" y="3302000"/>
            <a:ext cx="721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A6C9B6-EF0A-5B46-A65F-CF52B12451A4}"/>
              </a:ext>
            </a:extLst>
          </p:cNvPr>
          <p:cNvSpPr txBox="1"/>
          <p:nvPr/>
        </p:nvSpPr>
        <p:spPr>
          <a:xfrm>
            <a:off x="508028" y="5492626"/>
            <a:ext cx="875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Organización Electoral</a:t>
            </a:r>
          </a:p>
        </p:txBody>
      </p:sp>
    </p:spTree>
    <p:extLst>
      <p:ext uri="{BB962C8B-B14F-4D97-AF65-F5344CB8AC3E}">
        <p14:creationId xmlns:p14="http://schemas.microsoft.com/office/powerpoint/2010/main" val="339553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D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F31804-014E-6542-84BC-C04BC30F9918}"/>
              </a:ext>
            </a:extLst>
          </p:cNvPr>
          <p:cNvSpPr txBox="1"/>
          <p:nvPr/>
        </p:nvSpPr>
        <p:spPr>
          <a:xfrm>
            <a:off x="2070975" y="3105834"/>
            <a:ext cx="805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32491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000C75-3861-7D5F-B415-D9AEBF09F1B1}"/>
              </a:ext>
            </a:extLst>
          </p:cNvPr>
          <p:cNvSpPr txBox="1">
            <a:spLocks/>
          </p:cNvSpPr>
          <p:nvPr/>
        </p:nvSpPr>
        <p:spPr>
          <a:xfrm>
            <a:off x="292100" y="18255"/>
            <a:ext cx="11658600" cy="692945"/>
          </a:xfrm>
          <a:prstGeom prst="rect">
            <a:avLst/>
          </a:prstGeom>
          <a:solidFill>
            <a:srgbClr val="C24DB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Aspectos Generales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E3245B7-3E90-BCA3-0873-59CE7724CC5E}"/>
              </a:ext>
            </a:extLst>
          </p:cNvPr>
          <p:cNvSpPr txBox="1">
            <a:spLocks/>
          </p:cNvSpPr>
          <p:nvPr/>
        </p:nvSpPr>
        <p:spPr>
          <a:xfrm>
            <a:off x="863600" y="711200"/>
            <a:ext cx="10515600" cy="522288"/>
          </a:xfrm>
          <a:prstGeom prst="rect">
            <a:avLst/>
          </a:prstGeom>
          <a:solidFill>
            <a:srgbClr val="E86DAC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/>
                </a:solidFill>
                <a:latin typeface="+mn-lt"/>
              </a:rPr>
              <a:t>¿Qué es la Geografía Electoral?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2C0A5ED-9A5E-D019-6CD9-68DA91A92759}"/>
              </a:ext>
            </a:extLst>
          </p:cNvPr>
          <p:cNvSpPr txBox="1">
            <a:spLocks/>
          </p:cNvSpPr>
          <p:nvPr/>
        </p:nvSpPr>
        <p:spPr>
          <a:xfrm>
            <a:off x="863600" y="1698903"/>
            <a:ext cx="10515600" cy="416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>
                <a:solidFill>
                  <a:srgbClr val="1D1D1D"/>
                </a:solidFill>
              </a:rPr>
              <a:t>Es la división territorial del país y de las entidades federativas en materia electoral, y tiene que ver con la </a:t>
            </a:r>
            <a:r>
              <a:rPr lang="es-MX" dirty="0"/>
              <a:t>representación política de la población con base a su ubicación territorial.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E86DAC"/>
                </a:solidFill>
              </a:rPr>
              <a:t>Sección electoral: </a:t>
            </a:r>
            <a:r>
              <a:rPr lang="es-MX" sz="2200" dirty="0">
                <a:solidFill>
                  <a:srgbClr val="1D1D1D"/>
                </a:solidFill>
              </a:rPr>
              <a:t>Es la</a:t>
            </a:r>
            <a:r>
              <a:rPr lang="es-MX" sz="2200" dirty="0"/>
              <a:t> unidad básica de la demarcación territorial de la geografía electoral de nuestro país. </a:t>
            </a:r>
          </a:p>
          <a:p>
            <a:pPr marL="3633788" indent="-457200" algn="just">
              <a:buFont typeface="Wingdings" panose="05000000000000000000" pitchFamily="2" charset="2"/>
              <a:buChar char="ü"/>
            </a:pPr>
            <a:r>
              <a:rPr lang="es-MX" sz="2200" b="1" dirty="0"/>
              <a:t>Mínimo 100 electores y </a:t>
            </a:r>
          </a:p>
          <a:p>
            <a:pPr marL="3633788" indent="-457200" algn="just">
              <a:buFont typeface="Wingdings" panose="05000000000000000000" pitchFamily="2" charset="2"/>
              <a:buChar char="ü"/>
            </a:pPr>
            <a:r>
              <a:rPr lang="es-MX" sz="2200" b="1" dirty="0"/>
              <a:t>Máximo 3,000.</a:t>
            </a:r>
            <a:endParaRPr lang="es-MX" sz="2200" dirty="0">
              <a:solidFill>
                <a:srgbClr val="ED8974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E86DAC"/>
                </a:solidFill>
              </a:rPr>
              <a:t>Distrito electoral: </a:t>
            </a:r>
            <a:r>
              <a:rPr lang="es-MX" sz="2200" dirty="0">
                <a:solidFill>
                  <a:srgbClr val="1D1D1D"/>
                </a:solidFill>
              </a:rPr>
              <a:t>es un área geográfica en la cual se elige una diputación de mayoría relativa (su número esta determinado por ley).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E86DAC"/>
                </a:solidFill>
              </a:rPr>
              <a:t>Circunscripción: </a:t>
            </a:r>
            <a:r>
              <a:rPr lang="es-MX" sz="2200" dirty="0">
                <a:solidFill>
                  <a:srgbClr val="1D1D1D"/>
                </a:solidFill>
              </a:rPr>
              <a:t>Es un área geográfica en la cual se eligen a un determinado número de representantes por el principio de representación proporcional. </a:t>
            </a:r>
            <a:endParaRPr lang="es-MX" dirty="0">
              <a:solidFill>
                <a:srgbClr val="1D1D1D"/>
              </a:solidFill>
            </a:endParaRPr>
          </a:p>
          <a:p>
            <a:pPr algn="just"/>
            <a:endParaRPr lang="es-MX" dirty="0">
              <a:solidFill>
                <a:srgbClr val="1D1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000C75-3861-7D5F-B415-D9AEBF09F1B1}"/>
              </a:ext>
            </a:extLst>
          </p:cNvPr>
          <p:cNvSpPr txBox="1">
            <a:spLocks/>
          </p:cNvSpPr>
          <p:nvPr/>
        </p:nvSpPr>
        <p:spPr>
          <a:xfrm>
            <a:off x="292100" y="18255"/>
            <a:ext cx="11658600" cy="692945"/>
          </a:xfrm>
          <a:prstGeom prst="rect">
            <a:avLst/>
          </a:prstGeom>
          <a:solidFill>
            <a:srgbClr val="C24DB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Aspectos Generales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E3245B7-3E90-BCA3-0873-59CE7724CC5E}"/>
              </a:ext>
            </a:extLst>
          </p:cNvPr>
          <p:cNvSpPr txBox="1">
            <a:spLocks/>
          </p:cNvSpPr>
          <p:nvPr/>
        </p:nvSpPr>
        <p:spPr>
          <a:xfrm>
            <a:off x="863600" y="711200"/>
            <a:ext cx="10515600" cy="522288"/>
          </a:xfrm>
          <a:prstGeom prst="rect">
            <a:avLst/>
          </a:prstGeom>
          <a:solidFill>
            <a:srgbClr val="E86DAC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/>
                </a:solidFill>
                <a:latin typeface="+mn-lt"/>
              </a:rPr>
              <a:t>¿Qué es la Distritación Electoral? 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06023C-A07F-ADA8-3849-985944881D9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dirty="0">
              <a:solidFill>
                <a:srgbClr val="1D1D1D"/>
              </a:solidFill>
              <a:latin typeface="Poppins" panose="00000500000000000000" pitchFamily="2" charset="0"/>
            </a:endParaRPr>
          </a:p>
          <a:p>
            <a:pPr>
              <a:lnSpc>
                <a:spcPct val="109000"/>
              </a:lnSpc>
              <a:spcBef>
                <a:spcPts val="0"/>
              </a:spcBef>
            </a:pPr>
            <a:r>
              <a:rPr lang="es-MX" dirty="0">
                <a:solidFill>
                  <a:srgbClr val="1D1D1D"/>
                </a:solidFill>
              </a:rPr>
              <a:t>Es el proceso que realiza el </a:t>
            </a:r>
            <a:r>
              <a:rPr lang="es-MX" b="1" dirty="0">
                <a:solidFill>
                  <a:srgbClr val="1D1D1D"/>
                </a:solidFill>
              </a:rPr>
              <a:t>INE</a:t>
            </a:r>
            <a:r>
              <a:rPr lang="es-MX" dirty="0">
                <a:solidFill>
                  <a:srgbClr val="1D1D1D"/>
                </a:solidFill>
              </a:rPr>
              <a:t> para determinar los límites geográficos (</a:t>
            </a:r>
            <a:r>
              <a:rPr lang="es-MX" b="1" dirty="0">
                <a:solidFill>
                  <a:srgbClr val="1D1D1D"/>
                </a:solidFill>
              </a:rPr>
              <a:t>demarcación territorial</a:t>
            </a:r>
            <a:r>
              <a:rPr lang="es-MX" dirty="0">
                <a:solidFill>
                  <a:srgbClr val="1D1D1D"/>
                </a:solidFill>
              </a:rPr>
              <a:t>) de los distritos electorales a nivel federal y en cada una de las entidades federativas, a partir de los datos del Censo de Población y Vivienda de 2020 que emitió el INEGI.</a:t>
            </a:r>
          </a:p>
          <a:p>
            <a:pPr>
              <a:lnSpc>
                <a:spcPct val="109000"/>
              </a:lnSpc>
              <a:spcBef>
                <a:spcPts val="0"/>
              </a:spcBef>
            </a:pPr>
            <a:endParaRPr lang="es-MX" dirty="0">
              <a:solidFill>
                <a:srgbClr val="1D1D1D"/>
              </a:solidFill>
              <a:highlight>
                <a:srgbClr val="FFFF00"/>
              </a:highlight>
              <a:latin typeface="Poppins" panose="00000500000000000000" pitchFamily="2" charset="0"/>
            </a:endParaRPr>
          </a:p>
          <a:p>
            <a:pPr algn="r"/>
            <a:r>
              <a:rPr lang="es-MX" sz="1800" b="1" dirty="0"/>
              <a:t>CPEUM, artículo 53</a:t>
            </a:r>
          </a:p>
          <a:p>
            <a:pPr algn="r"/>
            <a:r>
              <a:rPr lang="es-MX" sz="1800" b="1" dirty="0"/>
              <a:t>LGIPE, articulo 214</a:t>
            </a:r>
          </a:p>
        </p:txBody>
      </p:sp>
    </p:spTree>
    <p:extLst>
      <p:ext uri="{BB962C8B-B14F-4D97-AF65-F5344CB8AC3E}">
        <p14:creationId xmlns:p14="http://schemas.microsoft.com/office/powerpoint/2010/main" val="27268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000C75-3861-7D5F-B415-D9AEBF09F1B1}"/>
              </a:ext>
            </a:extLst>
          </p:cNvPr>
          <p:cNvSpPr txBox="1">
            <a:spLocks/>
          </p:cNvSpPr>
          <p:nvPr/>
        </p:nvSpPr>
        <p:spPr>
          <a:xfrm>
            <a:off x="292100" y="18255"/>
            <a:ext cx="11658600" cy="692945"/>
          </a:xfrm>
          <a:prstGeom prst="rect">
            <a:avLst/>
          </a:prstGeom>
          <a:solidFill>
            <a:srgbClr val="C24DB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Aspectos Generales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B9F316-B1E0-387C-5467-86C370BC774E}"/>
              </a:ext>
            </a:extLst>
          </p:cNvPr>
          <p:cNvSpPr txBox="1"/>
          <p:nvPr/>
        </p:nvSpPr>
        <p:spPr>
          <a:xfrm>
            <a:off x="939800" y="994520"/>
            <a:ext cx="10312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Por mandato constitucional, el INE inició los trabajos de la Nueva Distritación en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Se realizó a partir de los datos del Censo de Población y Vivienda de 2020 que emitió el INEGI.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i="0" dirty="0">
                <a:solidFill>
                  <a:srgbClr val="1D1D1D"/>
                </a:solidFill>
                <a:effectLst/>
              </a:rPr>
              <a:t>Sirve para </a:t>
            </a:r>
            <a:r>
              <a:rPr lang="es-MX" sz="2000" dirty="0">
                <a:solidFill>
                  <a:srgbClr val="1D1D1D"/>
                </a:solidFill>
              </a:rPr>
              <a:t>distribuir de manera equilibrada a la población en los distritos y garantizar el principio democrático fundamental de </a:t>
            </a:r>
            <a:r>
              <a:rPr lang="es-MX" sz="2000" b="1" dirty="0">
                <a:solidFill>
                  <a:srgbClr val="1D1D1D"/>
                </a:solidFill>
              </a:rPr>
              <a:t>representación equitativa</a:t>
            </a:r>
            <a:r>
              <a:rPr lang="es-MX" sz="2000" dirty="0">
                <a:solidFill>
                  <a:srgbClr val="1D1D1D"/>
                </a:solidFill>
              </a:rPr>
              <a:t>, es decir, </a:t>
            </a:r>
            <a:r>
              <a:rPr lang="es-MX" sz="2000" i="0" dirty="0">
                <a:solidFill>
                  <a:srgbClr val="1D1D1D"/>
                </a:solidFill>
                <a:effectLst/>
              </a:rPr>
              <a:t>que cada diputada o diputado represente a la misma cantidad de personas.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i="0" dirty="0">
                <a:solidFill>
                  <a:srgbClr val="1D1D1D"/>
                </a:solidFill>
                <a:effectLst/>
              </a:rPr>
              <a:t>Se nombró un Comité Técnico conformado por especialistas en demografía, geografía, matemáticas y estadística.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1D1D1D"/>
                </a:solidFill>
              </a:rPr>
              <a:t>S</a:t>
            </a:r>
            <a:r>
              <a:rPr lang="es-MX" sz="2000" i="0" dirty="0">
                <a:solidFill>
                  <a:srgbClr val="1D1D1D"/>
                </a:solidFill>
                <a:effectLst/>
              </a:rPr>
              <a:t>e aprobaron </a:t>
            </a:r>
            <a:r>
              <a:rPr lang="es-MX" sz="2000" dirty="0">
                <a:solidFill>
                  <a:srgbClr val="1D1D1D"/>
                </a:solidFill>
              </a:rPr>
              <a:t>C</a:t>
            </a:r>
            <a:r>
              <a:rPr lang="es-MX" sz="2000" i="0" dirty="0">
                <a:solidFill>
                  <a:srgbClr val="1D1D1D"/>
                </a:solidFill>
                <a:effectLst/>
              </a:rPr>
              <a:t>riterios y reglas operativas para la delimitación de los distritos electorales locales y federales.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i="0" dirty="0">
                <a:solidFill>
                  <a:srgbClr val="1D1D1D"/>
                </a:solidFill>
                <a:effectLst/>
              </a:rPr>
              <a:t>Se aprobaron Criterios y reglas operativas para la definición de cabeceras distritales.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1D1D1D"/>
                </a:solidFill>
                <a:effectLst/>
              </a:rPr>
              <a:t>Se realizarán foros estatales en las 32 entidades federativas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1D1D1D"/>
                </a:solidFill>
                <a:effectLst/>
              </a:rPr>
              <a:t>Se llevó a cabo una Consulta previa, libre e informada a pueblos y comunidades indígenas y afromexicanas en materia de distritación electoral.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778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000C75-3861-7D5F-B415-D9AEBF09F1B1}"/>
              </a:ext>
            </a:extLst>
          </p:cNvPr>
          <p:cNvSpPr txBox="1">
            <a:spLocks/>
          </p:cNvSpPr>
          <p:nvPr/>
        </p:nvSpPr>
        <p:spPr>
          <a:xfrm>
            <a:off x="292100" y="18255"/>
            <a:ext cx="11658600" cy="692945"/>
          </a:xfrm>
          <a:prstGeom prst="rect">
            <a:avLst/>
          </a:prstGeom>
          <a:solidFill>
            <a:srgbClr val="C24DB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Aspectos Generales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7DE893-1481-304D-094D-96F2CC1DF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42744"/>
              </p:ext>
            </p:extLst>
          </p:nvPr>
        </p:nvGraphicFramePr>
        <p:xfrm>
          <a:off x="952500" y="1860752"/>
          <a:ext cx="10337799" cy="3370136"/>
        </p:xfrm>
        <a:graphic>
          <a:graphicData uri="http://schemas.openxmlformats.org/drawingml/2006/table">
            <a:tbl>
              <a:tblPr firstRow="1" firstCol="1" bandRow="1"/>
              <a:tblGrid>
                <a:gridCol w="2650027">
                  <a:extLst>
                    <a:ext uri="{9D8B030D-6E8A-4147-A177-3AD203B41FA5}">
                      <a16:colId xmlns:a16="http://schemas.microsoft.com/office/drawing/2014/main" val="1269469622"/>
                    </a:ext>
                  </a:extLst>
                </a:gridCol>
                <a:gridCol w="4995373">
                  <a:extLst>
                    <a:ext uri="{9D8B030D-6E8A-4147-A177-3AD203B41FA5}">
                      <a16:colId xmlns:a16="http://schemas.microsoft.com/office/drawing/2014/main" val="4039789028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2154662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De Acuerdo INE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D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 que dispone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D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aprobación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5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INE/CG590/2022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Aprueba la demarcación territorial de los distritos electorales uninominales locales en que se divide el estado de Guanajuato y sus respectivas cabeceras distritales.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de julio de 2022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INE/CG875/2022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Aprueba el proyecto de la demarcación territorial de los trescientos distritos electorales federales uninominales en que se divide el país y sus respectivas cabeceras distritales.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de diciembre de 2022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951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INE/CG130/2023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Aprueba la demarcación territorial de las cinco circunscripciones electorales plurinominales federales en que se divide el país y la capital de la entidad federativa que será cabecera de cada una de ellas.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de febrero de 2023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8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9D7A1CE-F562-159C-D3CE-619D565D4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408" y="4148064"/>
            <a:ext cx="5516065" cy="19987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1B5E2D-2587-5B4B-A33C-2B59B820055B}"/>
              </a:ext>
            </a:extLst>
          </p:cNvPr>
          <p:cNvSpPr txBox="1"/>
          <p:nvPr/>
        </p:nvSpPr>
        <p:spPr>
          <a:xfrm>
            <a:off x="109644" y="6380441"/>
            <a:ext cx="875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Comisión de Organización Electoral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Dirección de Organización Electoral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000C75-3861-7D5F-B415-D9AEBF09F1B1}"/>
              </a:ext>
            </a:extLst>
          </p:cNvPr>
          <p:cNvSpPr txBox="1">
            <a:spLocks/>
          </p:cNvSpPr>
          <p:nvPr/>
        </p:nvSpPr>
        <p:spPr>
          <a:xfrm>
            <a:off x="292100" y="18255"/>
            <a:ext cx="11658600" cy="692945"/>
          </a:xfrm>
          <a:prstGeom prst="rect">
            <a:avLst/>
          </a:prstGeom>
          <a:solidFill>
            <a:srgbClr val="C24DB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Aspectos Generales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E3245B7-3E90-BCA3-0873-59CE7724CC5E}"/>
              </a:ext>
            </a:extLst>
          </p:cNvPr>
          <p:cNvSpPr txBox="1">
            <a:spLocks/>
          </p:cNvSpPr>
          <p:nvPr/>
        </p:nvSpPr>
        <p:spPr>
          <a:xfrm>
            <a:off x="863600" y="711200"/>
            <a:ext cx="10515600" cy="522288"/>
          </a:xfrm>
          <a:prstGeom prst="rect">
            <a:avLst/>
          </a:prstGeom>
          <a:solidFill>
            <a:srgbClr val="E86DAC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¿</a:t>
            </a:r>
            <a:r>
              <a:rPr lang="es-MX" sz="2800" dirty="0">
                <a:solidFill>
                  <a:prstClr val="white"/>
                </a:solidFill>
                <a:latin typeface="Calibri" panose="020F0502020204030204"/>
              </a:rPr>
              <a:t>Por qué es necesaria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 Distritación Electoral?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3D089B8-6D57-CC2A-14B8-D4AE0B00B52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9000"/>
              </a:lnSpc>
              <a:spcBef>
                <a:spcPts val="0"/>
              </a:spcBef>
            </a:pPr>
            <a:r>
              <a:rPr lang="es-MX" dirty="0">
                <a:solidFill>
                  <a:srgbClr val="1D1D1D"/>
                </a:solidFill>
              </a:rPr>
              <a:t>La población de cada lugar cambia constantemente; unas personas nacen, otras mueren y otras cambian su residencia. Esto provoca un desequilibrio de la población entre </a:t>
            </a:r>
            <a:r>
              <a:rPr lang="es-MX" b="1" dirty="0">
                <a:solidFill>
                  <a:srgbClr val="1D1D1D"/>
                </a:solidFill>
              </a:rPr>
              <a:t>distritos electorales</a:t>
            </a:r>
            <a:r>
              <a:rPr lang="es-MX" dirty="0">
                <a:solidFill>
                  <a:srgbClr val="1D1D1D"/>
                </a:solidFill>
              </a:rPr>
              <a:t>. </a:t>
            </a:r>
          </a:p>
          <a:p>
            <a:pPr algn="just">
              <a:lnSpc>
                <a:spcPct val="109000"/>
              </a:lnSpc>
              <a:spcBef>
                <a:spcPts val="0"/>
              </a:spcBef>
            </a:pPr>
            <a:endParaRPr lang="es-MX" dirty="0">
              <a:solidFill>
                <a:srgbClr val="1D1D1D"/>
              </a:solidFill>
            </a:endParaRPr>
          </a:p>
          <a:p>
            <a:pPr algn="just">
              <a:lnSpc>
                <a:spcPct val="109000"/>
              </a:lnSpc>
              <a:spcBef>
                <a:spcPts val="0"/>
              </a:spcBef>
            </a:pPr>
            <a:r>
              <a:rPr lang="es-MX" dirty="0">
                <a:solidFill>
                  <a:srgbClr val="1D1D1D"/>
                </a:solidFill>
              </a:rPr>
              <a:t>Por esta razón, es importante revisar periódicamente que exista un </a:t>
            </a:r>
            <a:r>
              <a:rPr lang="es-MX" b="1" dirty="0">
                <a:solidFill>
                  <a:srgbClr val="1D1D1D"/>
                </a:solidFill>
              </a:rPr>
              <a:t>número similar de habitantes en cada distrito electoral</a:t>
            </a:r>
            <a:r>
              <a:rPr lang="es-MX" dirty="0">
                <a:solidFill>
                  <a:srgbClr val="1D1D1D"/>
                </a:solidFill>
              </a:rPr>
              <a:t>.</a:t>
            </a:r>
            <a:endParaRPr 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317848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6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F31804-014E-6542-84BC-C04BC30F9918}"/>
              </a:ext>
            </a:extLst>
          </p:cNvPr>
          <p:cNvSpPr txBox="1"/>
          <p:nvPr/>
        </p:nvSpPr>
        <p:spPr>
          <a:xfrm>
            <a:off x="2070975" y="3105834"/>
            <a:ext cx="805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Marco Jurídico</a:t>
            </a:r>
          </a:p>
        </p:txBody>
      </p:sp>
    </p:spTree>
    <p:extLst>
      <p:ext uri="{BB962C8B-B14F-4D97-AF65-F5344CB8AC3E}">
        <p14:creationId xmlns:p14="http://schemas.microsoft.com/office/powerpoint/2010/main" val="3761365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5864</TotalTime>
  <Words>1469</Words>
  <Application>Microsoft Office PowerPoint</Application>
  <PresentationFormat>Panorámica</PresentationFormat>
  <Paragraphs>190</Paragraphs>
  <Slides>24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Agency FB</vt:lpstr>
      <vt:lpstr>Arial</vt:lpstr>
      <vt:lpstr>ArialMT</vt:lpstr>
      <vt:lpstr>Calibri</vt:lpstr>
      <vt:lpstr>Calibri Light</vt:lpstr>
      <vt:lpstr>Poppins</vt:lpstr>
      <vt:lpstr>Times New Roman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Galileo Othón Martínez Rosas</dc:creator>
  <cp:lastModifiedBy>Tannia Reyes Obezo</cp:lastModifiedBy>
  <cp:revision>76</cp:revision>
  <cp:lastPrinted>2023-08-14T20:08:15Z</cp:lastPrinted>
  <dcterms:created xsi:type="dcterms:W3CDTF">2022-02-28T19:22:55Z</dcterms:created>
  <dcterms:modified xsi:type="dcterms:W3CDTF">2023-08-15T17:27:11Z</dcterms:modified>
</cp:coreProperties>
</file>